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5143500" cx="9144000"/>
  <p:notesSz cx="6858000" cy="9144000"/>
  <p:embeddedFontLst>
    <p:embeddedFont>
      <p:font typeface="Source Code Pro"/>
      <p:regular r:id="rId22"/>
      <p:bold r:id="rId23"/>
      <p:italic r:id="rId24"/>
      <p:boldItalic r:id="rId25"/>
    </p:embeddedFont>
    <p:embeddedFont>
      <p:font typeface="Oswald"/>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758CC5B-7FDF-48FD-BEEF-FB0517273C9C}">
  <a:tblStyle styleId="{0758CC5B-7FDF-48FD-BEEF-FB0517273C9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font" Target="fonts/Oswald-regular.fntdata"/><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1" Type="http://schemas.openxmlformats.org/officeDocument/2006/relationships/slide" Target="slides/slide15.xml"/><Relationship Id="rId3" Type="http://schemas.openxmlformats.org/officeDocument/2006/relationships/presProps" Target="presProps.xml"/><Relationship Id="rId25" Type="http://schemas.openxmlformats.org/officeDocument/2006/relationships/font" Target="fonts/SourceCodePro-boldItalic.fntdata"/><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0" Type="http://schemas.openxmlformats.org/officeDocument/2006/relationships/slide" Target="slides/slide14.xml"/><Relationship Id="rId2" Type="http://schemas.openxmlformats.org/officeDocument/2006/relationships/viewProps" Target="viewProps.xml"/><Relationship Id="rId16" Type="http://schemas.openxmlformats.org/officeDocument/2006/relationships/slide" Target="slides/slide10.xml"/><Relationship Id="rId29" Type="http://schemas.openxmlformats.org/officeDocument/2006/relationships/customXml" Target="../customXml/item2.xml"/><Relationship Id="rId24" Type="http://schemas.openxmlformats.org/officeDocument/2006/relationships/font" Target="fonts/SourceCodePro-italic.fntdata"/><Relationship Id="rId1" Type="http://schemas.openxmlformats.org/officeDocument/2006/relationships/theme" Target="theme/theme2.xml"/><Relationship Id="rId6" Type="http://schemas.openxmlformats.org/officeDocument/2006/relationships/notesMaster" Target="notesMasters/notesMaster1.xml"/><Relationship Id="rId11" Type="http://schemas.openxmlformats.org/officeDocument/2006/relationships/slide" Target="slides/slide5.xml"/><Relationship Id="rId23" Type="http://schemas.openxmlformats.org/officeDocument/2006/relationships/font" Target="fonts/SourceCodePro-bold.fntdata"/><Relationship Id="rId5" Type="http://schemas.openxmlformats.org/officeDocument/2006/relationships/slideMaster" Target="slideMasters/slideMaster1.xml"/><Relationship Id="rId15" Type="http://schemas.openxmlformats.org/officeDocument/2006/relationships/slide" Target="slides/slide9.xml"/><Relationship Id="rId28" Type="http://schemas.openxmlformats.org/officeDocument/2006/relationships/customXml" Target="../customXml/item1.xml"/><Relationship Id="rId10" Type="http://schemas.openxmlformats.org/officeDocument/2006/relationships/slide" Target="slides/slide4.xml"/><Relationship Id="rId19" Type="http://schemas.openxmlformats.org/officeDocument/2006/relationships/slide" Target="slides/slide13.xml"/><Relationship Id="rId22" Type="http://schemas.openxmlformats.org/officeDocument/2006/relationships/font" Target="fonts/SourceCodePro-regular.fntdata"/><Relationship Id="rId4" Type="http://schemas.openxmlformats.org/officeDocument/2006/relationships/tableStyles" Target="tableStyles.xml"/><Relationship Id="rId9" Type="http://schemas.openxmlformats.org/officeDocument/2006/relationships/slide" Target="slides/slide3.xml"/><Relationship Id="rId27" Type="http://schemas.openxmlformats.org/officeDocument/2006/relationships/font" Target="fonts/Oswald-bold.fntdata"/><Relationship Id="rId14" Type="http://schemas.openxmlformats.org/officeDocument/2006/relationships/slide" Target="slides/slide8.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29d626c9c4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29d626c9c4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229d626c9c4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229d626c9c4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229d626c9c4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229d626c9c4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29d626c9c4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29d626c9c4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29d626c9c4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29d626c9c4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064e3442a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064e3442a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4ce21d666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4ce21d666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29d626c9c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229d626c9c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29d626c9c4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29d626c9c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29d626c9c4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29d626c9c4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29d626c9c4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29d626c9c4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29d626c9c4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29d626c9c4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29d626c9c4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29d626c9c4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29d626c9c4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229d626c9c4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1242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6000"/>
              <a:buNone/>
              <a:defRPr sz="6000">
                <a:solidFill>
                  <a:schemeClr val="lt1"/>
                </a:solidFill>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cxnSp>
        <p:nvCxnSpPr>
          <p:cNvPr id="52" name="Google Shape;52;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3" name="Google Shape;53;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4" name="Google Shape;54;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5" name="Google Shape;55;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468825"/>
            <a:ext cx="8520600" cy="3099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cxnSp>
        <p:nvCxnSpPr>
          <p:cNvPr id="25" name="Google Shape;25;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6" name="Google Shape;26;p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7" name="Google Shape;27;p5"/>
          <p:cNvSpPr txBox="1"/>
          <p:nvPr>
            <p:ph idx="1" type="body"/>
          </p:nvPr>
        </p:nvSpPr>
        <p:spPr>
          <a:xfrm>
            <a:off x="3117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2" type="body"/>
          </p:nvPr>
        </p:nvSpPr>
        <p:spPr>
          <a:xfrm>
            <a:off x="48324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p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2" name="Google Shape;32;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cxnSp>
        <p:nvCxnSpPr>
          <p:cNvPr id="34" name="Google Shape;34;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5" name="Google Shape;35;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6" name="Google Shape;36;p7"/>
          <p:cNvSpPr txBox="1"/>
          <p:nvPr>
            <p:ph idx="1" type="body"/>
          </p:nvPr>
        </p:nvSpPr>
        <p:spPr>
          <a:xfrm>
            <a:off x="311700" y="1618204"/>
            <a:ext cx="2808000" cy="29508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7" name="Google Shape;37;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8" name="Shape 38"/>
        <p:cNvGrpSpPr/>
        <p:nvPr/>
      </p:nvGrpSpPr>
      <p:grpSpPr>
        <a:xfrm>
          <a:off x="0" y="0"/>
          <a:ext cx="0" cy="0"/>
          <a:chOff x="0" y="0"/>
          <a:chExt cx="0" cy="0"/>
        </a:xfrm>
      </p:grpSpPr>
      <p:sp>
        <p:nvSpPr>
          <p:cNvPr id="39" name="Google Shape;39;p8"/>
          <p:cNvSpPr txBox="1"/>
          <p:nvPr>
            <p:ph type="title"/>
          </p:nvPr>
        </p:nvSpPr>
        <p:spPr>
          <a:xfrm>
            <a:off x="490250" y="528900"/>
            <a:ext cx="5678100" cy="40857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0" name="Google Shape;4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1" name="Shape 41"/>
        <p:cNvGrpSpPr/>
        <p:nvPr/>
      </p:nvGrpSpPr>
      <p:grpSpPr>
        <a:xfrm>
          <a:off x="0" y="0"/>
          <a:ext cx="0" cy="0"/>
          <a:chOff x="0" y="0"/>
          <a:chExt cx="0" cy="0"/>
        </a:xfrm>
      </p:grpSpPr>
      <p:sp>
        <p:nvSpPr>
          <p:cNvPr id="42" name="Google Shape;42;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4" name="Google Shape;44;p9"/>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5" name="Google Shape;45;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6" name="Google Shape;46;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7" name="Google Shape;47;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0" name="Google Shape;50;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moneysavingexpert.com/students/student-loans-2023/#livingloa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www.graduate-jobs.com/gco/Booklet/graduate-salary-salaries.js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bma.org.uk/pay-and-contracts/pay/junior-doctors-pay-scales/pay-scales-for-junior-doctors-in-england" TargetMode="External"/><Relationship Id="rId4" Type="http://schemas.openxmlformats.org/officeDocument/2006/relationships/hyperlink" Target="https://www.nasuwt.org.uk/advice/pay-pensions/pay-scales/england-pay-scales.html" TargetMode="External"/><Relationship Id="rId5" Type="http://schemas.openxmlformats.org/officeDocument/2006/relationships/hyperlink" Target="https://uk.talent.com/salary?job=sales" TargetMode="External"/><Relationship Id="rId6" Type="http://schemas.openxmlformats.org/officeDocument/2006/relationships/hyperlink" Target="https://www.graduate-jobs.com/gco/Booklet/graduate-salary-salaries.js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www.moneysavingexpert.com/news/2022/02/student-finance-loans-changes-education/" TargetMode="External"/><Relationship Id="rId4" Type="http://schemas.openxmlformats.org/officeDocument/2006/relationships/hyperlink" Target="https://www.moneysavingexpert.com/students/student-loans-2023/"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s://www.moneysavingexpert.com/latesttip/" TargetMode="External"/><Relationship Id="rId4" Type="http://schemas.openxmlformats.org/officeDocument/2006/relationships/hyperlink" Target="https://www.moneysavingexpert.com/deal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moneysavingexpert.com/students/student-loans-2023/#livinglo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Student Finance</a:t>
            </a:r>
            <a:endParaRPr/>
          </a:p>
        </p:txBody>
      </p:sp>
      <p:sp>
        <p:nvSpPr>
          <p:cNvPr id="63" name="Google Shape;63;p13"/>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lnSpcReduction="10000"/>
          </a:bodyPr>
          <a:lstStyle/>
          <a:p>
            <a:pPr indent="0" lvl="0" marL="0" rtl="0" algn="ctr">
              <a:spcBef>
                <a:spcPts val="0"/>
              </a:spcBef>
              <a:spcAft>
                <a:spcPts val="0"/>
              </a:spcAft>
              <a:buNone/>
            </a:pPr>
            <a:r>
              <a:rPr lang="en-GB"/>
              <a:t>When is a loan not a loan?</a:t>
            </a:r>
            <a:endParaRPr/>
          </a:p>
          <a:p>
            <a:pPr indent="0" lvl="0" marL="0" rtl="0" algn="ctr">
              <a:spcBef>
                <a:spcPts val="0"/>
              </a:spcBef>
              <a:spcAft>
                <a:spcPts val="0"/>
              </a:spcAft>
              <a:buNone/>
            </a:pPr>
            <a:r>
              <a:rPr lang="en-GB"/>
              <a:t>When it's a graduate tax</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2"/>
          <p:cNvSpPr txBox="1"/>
          <p:nvPr>
            <p:ph type="title"/>
          </p:nvPr>
        </p:nvSpPr>
        <p:spPr>
          <a:xfrm>
            <a:off x="0" y="372500"/>
            <a:ext cx="88323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What You Might Expect</a:t>
            </a:r>
            <a:endParaRPr/>
          </a:p>
        </p:txBody>
      </p:sp>
      <p:sp>
        <p:nvSpPr>
          <p:cNvPr id="139" name="Google Shape;139;p22"/>
          <p:cNvSpPr txBox="1"/>
          <p:nvPr/>
        </p:nvSpPr>
        <p:spPr>
          <a:xfrm>
            <a:off x="0" y="1468825"/>
            <a:ext cx="3718500" cy="3099900"/>
          </a:xfrm>
          <a:prstGeom prst="rect">
            <a:avLst/>
          </a:prstGeom>
          <a:noFill/>
          <a:ln>
            <a:noFill/>
          </a:ln>
        </p:spPr>
        <p:txBody>
          <a:bodyPr anchorCtr="0" anchor="ctr" bIns="91425" lIns="91425" spcFirstLastPara="1" rIns="91425" wrap="square" tIns="91425">
            <a:normAutofit/>
          </a:bodyPr>
          <a:lstStyle/>
          <a:p>
            <a:pPr indent="0" lvl="0" marL="0" rtl="0" algn="ctr">
              <a:lnSpc>
                <a:spcPct val="115000"/>
              </a:lnSpc>
              <a:spcBef>
                <a:spcPts val="0"/>
              </a:spcBef>
              <a:spcAft>
                <a:spcPts val="1200"/>
              </a:spcAft>
              <a:buNone/>
            </a:pPr>
            <a:r>
              <a:rPr lang="en-GB" sz="1800">
                <a:solidFill>
                  <a:srgbClr val="424242"/>
                </a:solidFill>
                <a:latin typeface="Source Code Pro"/>
                <a:ea typeface="Source Code Pro"/>
                <a:cs typeface="Source Code Pro"/>
                <a:sym typeface="Source Code Pro"/>
              </a:rPr>
              <a:t>With borrowing of £9,250 for tuition fees and £9,706 for living costs, for each year of a three-year course (so £56,868 in total), typically…</a:t>
            </a:r>
            <a:endParaRPr sz="1800">
              <a:solidFill>
                <a:srgbClr val="424242"/>
              </a:solidFill>
              <a:latin typeface="Source Code Pro"/>
              <a:ea typeface="Source Code Pro"/>
              <a:cs typeface="Source Code Pro"/>
              <a:sym typeface="Source Code Pro"/>
            </a:endParaRPr>
          </a:p>
        </p:txBody>
      </p:sp>
      <p:graphicFrame>
        <p:nvGraphicFramePr>
          <p:cNvPr id="140" name="Google Shape;140;p22"/>
          <p:cNvGraphicFramePr/>
          <p:nvPr/>
        </p:nvGraphicFramePr>
        <p:xfrm>
          <a:off x="3718525" y="159205"/>
          <a:ext cx="3000000" cy="3000000"/>
        </p:xfrm>
        <a:graphic>
          <a:graphicData uri="http://schemas.openxmlformats.org/drawingml/2006/table">
            <a:tbl>
              <a:tblPr>
                <a:noFill/>
                <a:tableStyleId>{0758CC5B-7FDF-48FD-BEEF-FB0517273C9C}</a:tableStyleId>
              </a:tblPr>
              <a:tblGrid>
                <a:gridCol w="1753100"/>
                <a:gridCol w="1753100"/>
                <a:gridCol w="1753100"/>
              </a:tblGrid>
              <a:tr h="842450">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Salary at age 30 (+likely increase later)</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Proportion of people likely to repay in full</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Average amount repaid over lifetime</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£15,000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35%</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£29,300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£20,000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40%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£34,300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£25,000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40%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£36,200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£30,000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55%</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£43,300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£35,000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70%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£48,700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£40,000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80%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£51,100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£45,000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85%</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£53,100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£50,000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90%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£54,500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£55,000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95%</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£55,100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£60,000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95%</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£54,900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£65,000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95%</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£55,300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36475">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£70,000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95%</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42857"/>
                        </a:lnSpc>
                        <a:spcBef>
                          <a:spcPts val="0"/>
                        </a:spcBef>
                        <a:spcAft>
                          <a:spcPts val="0"/>
                        </a:spcAft>
                        <a:buNone/>
                      </a:pPr>
                      <a:r>
                        <a:rPr lang="en-GB" sz="1150">
                          <a:solidFill>
                            <a:srgbClr val="4A4A4A"/>
                          </a:solidFill>
                          <a:highlight>
                            <a:srgbClr val="FFFFFF"/>
                          </a:highlight>
                          <a:latin typeface="Source Code Pro"/>
                          <a:ea typeface="Source Code Pro"/>
                          <a:cs typeface="Source Code Pro"/>
                          <a:sym typeface="Source Code Pro"/>
                        </a:rPr>
                        <a:t>£55,100</a:t>
                      </a:r>
                      <a:endParaRPr sz="11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bl>
          </a:graphicData>
        </a:graphic>
      </p:graphicFrame>
      <p:sp>
        <p:nvSpPr>
          <p:cNvPr id="141" name="Google Shape;141;p22"/>
          <p:cNvSpPr txBox="1"/>
          <p:nvPr/>
        </p:nvSpPr>
        <p:spPr>
          <a:xfrm>
            <a:off x="0" y="4866600"/>
            <a:ext cx="3718500" cy="276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600" u="sng">
                <a:solidFill>
                  <a:schemeClr val="hlink"/>
                </a:solidFill>
                <a:latin typeface="Source Code Pro"/>
                <a:ea typeface="Source Code Pro"/>
                <a:cs typeface="Source Code Pro"/>
                <a:sym typeface="Source Code Pro"/>
                <a:hlinkClick r:id="rId3"/>
              </a:rPr>
              <a:t>https://www.moneysavingexpert.com/students/student-loans-2023/#livingloan</a:t>
            </a:r>
            <a:r>
              <a:rPr lang="en-GB" sz="600">
                <a:latin typeface="Source Code Pro"/>
                <a:ea typeface="Source Code Pro"/>
                <a:cs typeface="Source Code Pro"/>
                <a:sym typeface="Source Code Pro"/>
              </a:rPr>
              <a:t> </a:t>
            </a:r>
            <a:endParaRPr sz="600">
              <a:latin typeface="Source Code Pro"/>
              <a:ea typeface="Source Code Pro"/>
              <a:cs typeface="Source Code Pro"/>
              <a:sym typeface="Source Code Pr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3"/>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For Example</a:t>
            </a:r>
            <a:endParaRPr/>
          </a:p>
        </p:txBody>
      </p:sp>
      <p:sp>
        <p:nvSpPr>
          <p:cNvPr id="147" name="Google Shape;147;p23"/>
          <p:cNvSpPr txBox="1"/>
          <p:nvPr/>
        </p:nvSpPr>
        <p:spPr>
          <a:xfrm>
            <a:off x="0" y="1468825"/>
            <a:ext cx="9144000" cy="3099900"/>
          </a:xfrm>
          <a:prstGeom prst="rect">
            <a:avLst/>
          </a:prstGeom>
          <a:noFill/>
          <a:ln>
            <a:noFill/>
          </a:ln>
        </p:spPr>
        <p:txBody>
          <a:bodyPr anchorCtr="0" anchor="t" bIns="91425" lIns="91425" spcFirstLastPara="1" rIns="91425" wrap="square" tIns="91425">
            <a:normAutofit lnSpcReduction="20000"/>
          </a:bodyPr>
          <a:lstStyle/>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Three years at university</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One year in temporary non-graduate job with salary below £25,000 pa</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Then start graduate employment with salary of £26,405pa, increasing by RPI each year + (£2000 per year for 8 years then flat). </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Assume RPI of 3%.</a:t>
            </a:r>
            <a:endParaRPr sz="1800">
              <a:solidFill>
                <a:srgbClr val="424242"/>
              </a:solidFill>
              <a:latin typeface="Source Code Pro"/>
              <a:ea typeface="Source Code Pro"/>
              <a:cs typeface="Source Code Pro"/>
              <a:sym typeface="Source Code Pro"/>
            </a:endParaRPr>
          </a:p>
          <a:p>
            <a:pPr indent="0" lvl="0" marL="0" rtl="0" algn="l">
              <a:lnSpc>
                <a:spcPct val="115000"/>
              </a:lnSpc>
              <a:spcBef>
                <a:spcPts val="1200"/>
              </a:spcBef>
              <a:spcAft>
                <a:spcPts val="1200"/>
              </a:spcAft>
              <a:buNone/>
            </a:pPr>
            <a:r>
              <a:t/>
            </a:r>
            <a:endParaRPr sz="1800">
              <a:solidFill>
                <a:srgbClr val="424242"/>
              </a:solidFill>
              <a:latin typeface="Source Code Pro"/>
              <a:ea typeface="Source Code Pro"/>
              <a:cs typeface="Source Code Pro"/>
              <a:sym typeface="Source Code Pro"/>
            </a:endParaRPr>
          </a:p>
        </p:txBody>
      </p:sp>
      <p:sp>
        <p:nvSpPr>
          <p:cNvPr id="148" name="Google Shape;148;p23"/>
          <p:cNvSpPr txBox="1"/>
          <p:nvPr/>
        </p:nvSpPr>
        <p:spPr>
          <a:xfrm>
            <a:off x="0" y="4743300"/>
            <a:ext cx="8620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u="sng">
                <a:solidFill>
                  <a:schemeClr val="hlink"/>
                </a:solidFill>
                <a:latin typeface="Source Code Pro"/>
                <a:ea typeface="Source Code Pro"/>
                <a:cs typeface="Source Code Pro"/>
                <a:sym typeface="Source Code Pro"/>
                <a:hlinkClick r:id="rId3"/>
              </a:rPr>
              <a:t>https://www.graduate-jobs.com/gco/Booklet/graduate-salary-salaries.jsp</a:t>
            </a:r>
            <a:r>
              <a:rPr lang="en-GB">
                <a:latin typeface="Source Code Pro"/>
                <a:ea typeface="Source Code Pro"/>
                <a:cs typeface="Source Code Pro"/>
                <a:sym typeface="Source Code Pro"/>
              </a:rPr>
              <a:t> </a:t>
            </a:r>
            <a:endParaRPr>
              <a:latin typeface="Source Code Pro"/>
              <a:ea typeface="Source Code Pro"/>
              <a:cs typeface="Source Code Pro"/>
              <a:sym typeface="Source Code Pr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Your turn - how much do each of these graduates repay?</a:t>
            </a:r>
            <a:endParaRPr/>
          </a:p>
        </p:txBody>
      </p:sp>
      <p:sp>
        <p:nvSpPr>
          <p:cNvPr id="154" name="Google Shape;154;p24"/>
          <p:cNvSpPr txBox="1"/>
          <p:nvPr/>
        </p:nvSpPr>
        <p:spPr>
          <a:xfrm>
            <a:off x="0" y="1468825"/>
            <a:ext cx="9144000" cy="3099900"/>
          </a:xfrm>
          <a:prstGeom prst="rect">
            <a:avLst/>
          </a:prstGeom>
          <a:noFill/>
          <a:ln>
            <a:noFill/>
          </a:ln>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SzPts val="1800"/>
              <a:buFont typeface="Source Code Pro"/>
              <a:buChar char="●"/>
            </a:pPr>
            <a:r>
              <a:rPr lang="en-GB" sz="1800">
                <a:solidFill>
                  <a:srgbClr val="424242"/>
                </a:solidFill>
                <a:latin typeface="Source Code Pro"/>
                <a:ea typeface="Source Code Pro"/>
                <a:cs typeface="Source Code Pro"/>
                <a:sym typeface="Source Code Pro"/>
              </a:rPr>
              <a:t>Doctor - starting salary of </a:t>
            </a:r>
            <a:r>
              <a:rPr lang="en-GB" sz="1800" u="sng">
                <a:solidFill>
                  <a:schemeClr val="hlink"/>
                </a:solidFill>
                <a:latin typeface="Source Code Pro"/>
                <a:ea typeface="Source Code Pro"/>
                <a:cs typeface="Source Code Pro"/>
                <a:sym typeface="Source Code Pro"/>
                <a:hlinkClick r:id="rId3"/>
              </a:rPr>
              <a:t>£29,000</a:t>
            </a:r>
            <a:r>
              <a:rPr lang="en-GB" sz="1800">
                <a:solidFill>
                  <a:srgbClr val="424242"/>
                </a:solidFill>
                <a:latin typeface="Source Code Pro"/>
                <a:ea typeface="Source Code Pro"/>
                <a:cs typeface="Source Code Pro"/>
                <a:sym typeface="Source Code Pro"/>
              </a:rPr>
              <a:t> rising to £51,000 in year 5. Then assume constant.</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SzPts val="1800"/>
              <a:buFont typeface="Source Code Pro"/>
              <a:buChar char="●"/>
            </a:pPr>
            <a:r>
              <a:rPr lang="en-GB" sz="1800">
                <a:solidFill>
                  <a:srgbClr val="424242"/>
                </a:solidFill>
                <a:latin typeface="Source Code Pro"/>
                <a:ea typeface="Source Code Pro"/>
                <a:cs typeface="Source Code Pro"/>
                <a:sym typeface="Source Code Pro"/>
              </a:rPr>
              <a:t>Teacher - </a:t>
            </a:r>
            <a:r>
              <a:rPr lang="en-GB" sz="1800">
                <a:solidFill>
                  <a:schemeClr val="dk2"/>
                </a:solidFill>
                <a:latin typeface="Source Code Pro"/>
                <a:ea typeface="Source Code Pro"/>
                <a:cs typeface="Source Code Pro"/>
                <a:sym typeface="Source Code Pro"/>
              </a:rPr>
              <a:t>starting salary of </a:t>
            </a:r>
            <a:r>
              <a:rPr lang="en-GB" sz="1800" u="sng">
                <a:solidFill>
                  <a:schemeClr val="hlink"/>
                </a:solidFill>
                <a:latin typeface="Source Code Pro"/>
                <a:ea typeface="Source Code Pro"/>
                <a:cs typeface="Source Code Pro"/>
                <a:sym typeface="Source Code Pro"/>
                <a:hlinkClick r:id="rId4"/>
              </a:rPr>
              <a:t>£28,000</a:t>
            </a:r>
            <a:r>
              <a:rPr lang="en-GB" sz="1800">
                <a:solidFill>
                  <a:schemeClr val="dk2"/>
                </a:solidFill>
                <a:latin typeface="Source Code Pro"/>
                <a:ea typeface="Source Code Pro"/>
                <a:cs typeface="Source Code Pro"/>
                <a:sym typeface="Source Code Pro"/>
              </a:rPr>
              <a:t> rising to £38,000 in year 6. Then assume constant.</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SzPts val="1800"/>
              <a:buFont typeface="Source Code Pro"/>
              <a:buChar char="●"/>
            </a:pPr>
            <a:r>
              <a:rPr lang="en-GB" sz="1800">
                <a:solidFill>
                  <a:srgbClr val="424242"/>
                </a:solidFill>
                <a:latin typeface="Source Code Pro"/>
                <a:ea typeface="Source Code Pro"/>
                <a:cs typeface="Source Code Pro"/>
                <a:sym typeface="Source Code Pro"/>
              </a:rPr>
              <a:t>Retail salesperson - </a:t>
            </a:r>
            <a:r>
              <a:rPr lang="en-GB" sz="1800">
                <a:solidFill>
                  <a:schemeClr val="dk2"/>
                </a:solidFill>
                <a:latin typeface="Source Code Pro"/>
                <a:ea typeface="Source Code Pro"/>
                <a:cs typeface="Source Code Pro"/>
                <a:sym typeface="Source Code Pro"/>
              </a:rPr>
              <a:t>starting salary of </a:t>
            </a:r>
            <a:r>
              <a:rPr lang="en-GB" sz="1800" u="sng">
                <a:solidFill>
                  <a:schemeClr val="hlink"/>
                </a:solidFill>
                <a:latin typeface="Source Code Pro"/>
                <a:ea typeface="Source Code Pro"/>
                <a:cs typeface="Source Code Pro"/>
                <a:sym typeface="Source Code Pro"/>
                <a:hlinkClick r:id="rId5"/>
              </a:rPr>
              <a:t>£24,000</a:t>
            </a:r>
            <a:r>
              <a:rPr lang="en-GB" sz="1800">
                <a:solidFill>
                  <a:schemeClr val="dk2"/>
                </a:solidFill>
                <a:latin typeface="Source Code Pro"/>
                <a:ea typeface="Source Code Pro"/>
                <a:cs typeface="Source Code Pro"/>
                <a:sym typeface="Source Code Pro"/>
              </a:rPr>
              <a:t> rising to £30,000 if you're lucky. Then assume constant.</a:t>
            </a:r>
            <a:endParaRPr sz="1800">
              <a:solidFill>
                <a:srgbClr val="424242"/>
              </a:solidFill>
              <a:latin typeface="Source Code Pro"/>
              <a:ea typeface="Source Code Pro"/>
              <a:cs typeface="Source Code Pro"/>
              <a:sym typeface="Source Code Pro"/>
            </a:endParaRPr>
          </a:p>
        </p:txBody>
      </p:sp>
      <p:sp>
        <p:nvSpPr>
          <p:cNvPr id="155" name="Google Shape;155;p24"/>
          <p:cNvSpPr txBox="1"/>
          <p:nvPr/>
        </p:nvSpPr>
        <p:spPr>
          <a:xfrm>
            <a:off x="0" y="4743300"/>
            <a:ext cx="8620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u="sng">
                <a:solidFill>
                  <a:schemeClr val="hlink"/>
                </a:solidFill>
                <a:latin typeface="Source Code Pro"/>
                <a:ea typeface="Source Code Pro"/>
                <a:cs typeface="Source Code Pro"/>
                <a:sym typeface="Source Code Pro"/>
                <a:hlinkClick r:id="rId6"/>
              </a:rPr>
              <a:t>https://www.graduate-jobs.com/gco/Booklet/graduate-salary-salaries.jsp</a:t>
            </a:r>
            <a:r>
              <a:rPr lang="en-GB">
                <a:latin typeface="Source Code Pro"/>
                <a:ea typeface="Source Code Pro"/>
                <a:cs typeface="Source Code Pro"/>
                <a:sym typeface="Source Code Pro"/>
              </a:rPr>
              <a:t> </a:t>
            </a:r>
            <a:endParaRPr>
              <a:latin typeface="Source Code Pro"/>
              <a:ea typeface="Source Code Pro"/>
              <a:cs typeface="Source Code Pro"/>
              <a:sym typeface="Source Code Pr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Tips and Tricks</a:t>
            </a:r>
            <a:endParaRPr/>
          </a:p>
        </p:txBody>
      </p:sp>
      <p:sp>
        <p:nvSpPr>
          <p:cNvPr id="161" name="Google Shape;161;p25"/>
          <p:cNvSpPr txBox="1"/>
          <p:nvPr/>
        </p:nvSpPr>
        <p:spPr>
          <a:xfrm>
            <a:off x="0" y="1468825"/>
            <a:ext cx="9144000" cy="3674700"/>
          </a:xfrm>
          <a:prstGeom prst="rect">
            <a:avLst/>
          </a:prstGeom>
          <a:noFill/>
          <a:ln>
            <a:noFill/>
          </a:ln>
        </p:spPr>
        <p:txBody>
          <a:bodyPr anchorCtr="0" anchor="t" bIns="91425" lIns="91425" spcFirstLastPara="1" rIns="91425" wrap="square" tIns="91425">
            <a:noAutofit/>
          </a:bodyPr>
          <a:lstStyle/>
          <a:p>
            <a:pPr indent="-332105" lvl="0" marL="457200" rtl="0" algn="l">
              <a:lnSpc>
                <a:spcPct val="130000"/>
              </a:lnSpc>
              <a:spcBef>
                <a:spcPts val="0"/>
              </a:spcBef>
              <a:spcAft>
                <a:spcPts val="0"/>
              </a:spcAft>
              <a:buClr>
                <a:srgbClr val="424242"/>
              </a:buClr>
              <a:buSzPts val="1630"/>
              <a:buFont typeface="Source Code Pro"/>
              <a:buChar char="●"/>
            </a:pPr>
            <a:r>
              <a:rPr lang="en-GB" sz="1629">
                <a:solidFill>
                  <a:srgbClr val="424242"/>
                </a:solidFill>
                <a:latin typeface="Source Code Pro"/>
                <a:ea typeface="Source Code Pro"/>
                <a:cs typeface="Source Code Pro"/>
                <a:sym typeface="Source Code Pro"/>
              </a:rPr>
              <a:t>If you get near to repayment completion, keep your payslips as evidence to stop overpayments.  The student loan company only makes changes at the end of each tax year but your evidence could stop overpayments sooner.</a:t>
            </a:r>
            <a:endParaRPr sz="1629">
              <a:solidFill>
                <a:srgbClr val="424242"/>
              </a:solidFill>
              <a:latin typeface="Source Code Pro"/>
              <a:ea typeface="Source Code Pro"/>
              <a:cs typeface="Source Code Pro"/>
              <a:sym typeface="Source Code Pro"/>
            </a:endParaRPr>
          </a:p>
          <a:p>
            <a:pPr indent="-332105" lvl="0" marL="457200" rtl="0" algn="l">
              <a:lnSpc>
                <a:spcPct val="130000"/>
              </a:lnSpc>
              <a:spcBef>
                <a:spcPts val="0"/>
              </a:spcBef>
              <a:spcAft>
                <a:spcPts val="0"/>
              </a:spcAft>
              <a:buClr>
                <a:srgbClr val="424242"/>
              </a:buClr>
              <a:buSzPts val="1630"/>
              <a:buFont typeface="Source Code Pro"/>
              <a:buChar char="●"/>
            </a:pPr>
            <a:r>
              <a:rPr lang="en-GB" sz="1629">
                <a:solidFill>
                  <a:srgbClr val="424242"/>
                </a:solidFill>
                <a:latin typeface="Source Code Pro"/>
                <a:ea typeface="Source Code Pro"/>
                <a:cs typeface="Source Code Pro"/>
                <a:sym typeface="Source Code Pro"/>
              </a:rPr>
              <a:t>If RPI is high, then interest on the loan will be high.  But credit card / overdraft / unsecured loan rates will be higher so it's still the cheapest loan you'll ever get.</a:t>
            </a:r>
            <a:endParaRPr sz="1629">
              <a:solidFill>
                <a:srgbClr val="424242"/>
              </a:solidFill>
              <a:latin typeface="Source Code Pro"/>
              <a:ea typeface="Source Code Pro"/>
              <a:cs typeface="Source Code Pro"/>
              <a:sym typeface="Source Code Pro"/>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Links</a:t>
            </a:r>
            <a:endParaRPr/>
          </a:p>
        </p:txBody>
      </p:sp>
      <p:sp>
        <p:nvSpPr>
          <p:cNvPr id="167" name="Google Shape;167;p26"/>
          <p:cNvSpPr txBox="1"/>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en-GB" sz="1800">
                <a:solidFill>
                  <a:srgbClr val="424242"/>
                </a:solidFill>
                <a:latin typeface="Source Code Pro"/>
                <a:ea typeface="Source Code Pro"/>
                <a:cs typeface="Source Code Pro"/>
                <a:sym typeface="Source Code Pro"/>
              </a:rPr>
              <a:t>Moneysavingexpert - </a:t>
            </a:r>
            <a:endParaRPr sz="1800">
              <a:solidFill>
                <a:srgbClr val="424242"/>
              </a:solidFill>
              <a:latin typeface="Source Code Pro"/>
              <a:ea typeface="Source Code Pro"/>
              <a:cs typeface="Source Code Pro"/>
              <a:sym typeface="Source Code Pro"/>
            </a:endParaRPr>
          </a:p>
          <a:p>
            <a:pPr indent="0" lvl="0" marL="0" rtl="0" algn="l">
              <a:lnSpc>
                <a:spcPct val="115000"/>
              </a:lnSpc>
              <a:spcBef>
                <a:spcPts val="1200"/>
              </a:spcBef>
              <a:spcAft>
                <a:spcPts val="0"/>
              </a:spcAft>
              <a:buNone/>
            </a:pPr>
            <a:r>
              <a:rPr lang="en-GB" sz="1800" u="sng">
                <a:solidFill>
                  <a:schemeClr val="hlink"/>
                </a:solidFill>
                <a:latin typeface="Source Code Pro"/>
                <a:ea typeface="Source Code Pro"/>
                <a:cs typeface="Source Code Pro"/>
                <a:sym typeface="Source Code Pro"/>
                <a:hlinkClick r:id="rId3"/>
              </a:rPr>
              <a:t>https://www.moneysavingexpert.com/news/2022/02/student-finance-loans-changes-education/</a:t>
            </a:r>
            <a:endParaRPr sz="1800">
              <a:solidFill>
                <a:srgbClr val="424242"/>
              </a:solidFill>
              <a:latin typeface="Source Code Pro"/>
              <a:ea typeface="Source Code Pro"/>
              <a:cs typeface="Source Code Pro"/>
              <a:sym typeface="Source Code Pro"/>
            </a:endParaRPr>
          </a:p>
          <a:p>
            <a:pPr indent="0" lvl="0" marL="0" rtl="0" algn="l">
              <a:lnSpc>
                <a:spcPct val="115000"/>
              </a:lnSpc>
              <a:spcBef>
                <a:spcPts val="1200"/>
              </a:spcBef>
              <a:spcAft>
                <a:spcPts val="1200"/>
              </a:spcAft>
              <a:buNone/>
            </a:pPr>
            <a:r>
              <a:rPr lang="en-GB" sz="1800" u="sng">
                <a:solidFill>
                  <a:schemeClr val="hlink"/>
                </a:solidFill>
                <a:latin typeface="Source Code Pro"/>
                <a:ea typeface="Source Code Pro"/>
                <a:cs typeface="Source Code Pro"/>
                <a:sym typeface="Source Code Pro"/>
                <a:hlinkClick r:id="rId4"/>
              </a:rPr>
              <a:t>https://www.moneysavingexpert.com/students/student-loans-2023/</a:t>
            </a:r>
            <a:endParaRPr sz="1800">
              <a:solidFill>
                <a:srgbClr val="424242"/>
              </a:solidFill>
              <a:latin typeface="Source Code Pro"/>
              <a:ea typeface="Source Code Pro"/>
              <a:cs typeface="Source Code Pro"/>
              <a:sym typeface="Source Code Pr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71" name="Shape 171"/>
        <p:cNvGrpSpPr/>
        <p:nvPr/>
      </p:nvGrpSpPr>
      <p:grpSpPr>
        <a:xfrm>
          <a:off x="0" y="0"/>
          <a:ext cx="0" cy="0"/>
          <a:chOff x="0" y="0"/>
          <a:chExt cx="0" cy="0"/>
        </a:xfrm>
      </p:grpSpPr>
      <p:sp>
        <p:nvSpPr>
          <p:cNvPr id="172" name="Google Shape;172;p27"/>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This Week's Top Tips</a:t>
            </a:r>
            <a:endParaRPr/>
          </a:p>
        </p:txBody>
      </p:sp>
      <p:sp>
        <p:nvSpPr>
          <p:cNvPr id="173" name="Google Shape;173;p27"/>
          <p:cNvSpPr txBox="1"/>
          <p:nvPr>
            <p:ph idx="1" type="body"/>
          </p:nvPr>
        </p:nvSpPr>
        <p:spPr>
          <a:xfrm>
            <a:off x="0" y="1468825"/>
            <a:ext cx="9144000" cy="30999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GB" u="sng">
                <a:solidFill>
                  <a:schemeClr val="hlink"/>
                </a:solidFill>
                <a:hlinkClick r:id="rId3"/>
              </a:rPr>
              <a:t>https://www.moneysavingexpert.com/latesttip/</a:t>
            </a:r>
            <a:r>
              <a:rPr lang="en-GB"/>
              <a:t> </a:t>
            </a:r>
            <a:endParaRPr/>
          </a:p>
          <a:p>
            <a:pPr indent="0" lvl="0" marL="0" rtl="0" algn="l">
              <a:spcBef>
                <a:spcPts val="1200"/>
              </a:spcBef>
              <a:spcAft>
                <a:spcPts val="0"/>
              </a:spcAft>
              <a:buNone/>
            </a:pPr>
            <a:r>
              <a:rPr lang="en-GB"/>
              <a:t>7th Feb 2023…</a:t>
            </a:r>
            <a:endParaRPr/>
          </a:p>
          <a:p>
            <a:pPr indent="-334327" lvl="0" marL="457200" rtl="0" algn="l">
              <a:lnSpc>
                <a:spcPct val="150000"/>
              </a:lnSpc>
              <a:spcBef>
                <a:spcPts val="1200"/>
              </a:spcBef>
              <a:spcAft>
                <a:spcPts val="0"/>
              </a:spcAft>
              <a:buSzPct val="100000"/>
              <a:buChar char="●"/>
            </a:pPr>
            <a:r>
              <a:rPr lang="en-GB"/>
              <a:t>Car insurance up 15% - check NOW if you can save £100s</a:t>
            </a:r>
            <a:endParaRPr/>
          </a:p>
          <a:p>
            <a:pPr indent="-334327" lvl="0" marL="457200" rtl="0" algn="l">
              <a:lnSpc>
                <a:spcPct val="150000"/>
              </a:lnSpc>
              <a:spcBef>
                <a:spcPts val="0"/>
              </a:spcBef>
              <a:spcAft>
                <a:spcPts val="0"/>
              </a:spcAft>
              <a:buSzPct val="100000"/>
              <a:buChar char="●"/>
            </a:pPr>
            <a:r>
              <a:rPr lang="en-GB"/>
              <a:t>Top easy-access children's savings 3.75% for age 7-17</a:t>
            </a:r>
            <a:endParaRPr/>
          </a:p>
          <a:p>
            <a:pPr indent="-334327" lvl="0" marL="457200" rtl="0" algn="l">
              <a:lnSpc>
                <a:spcPct val="150000"/>
              </a:lnSpc>
              <a:spcBef>
                <a:spcPts val="0"/>
              </a:spcBef>
              <a:spcAft>
                <a:spcPts val="0"/>
              </a:spcAft>
              <a:buSzPct val="100000"/>
              <a:buChar char="●"/>
            </a:pPr>
            <a:r>
              <a:rPr lang="en-GB"/>
              <a:t>UK-born children aged 12 to 20ish had a Child Trust Fund opened in their name with £250 or £500 automatically added.</a:t>
            </a:r>
            <a:endParaRPr/>
          </a:p>
          <a:p>
            <a:pPr indent="-334327" lvl="0" marL="457200" rtl="0" algn="l">
              <a:lnSpc>
                <a:spcPct val="150000"/>
              </a:lnSpc>
              <a:spcBef>
                <a:spcPts val="0"/>
              </a:spcBef>
              <a:spcAft>
                <a:spcPts val="0"/>
              </a:spcAft>
              <a:buSzPct val="100000"/>
              <a:buChar char="●"/>
            </a:pPr>
            <a:r>
              <a:rPr lang="en-GB"/>
              <a:t>How much will you need to save for your children's uni?</a:t>
            </a:r>
            <a:endParaRPr/>
          </a:p>
          <a:p>
            <a:pPr indent="0" lvl="0" marL="0" rtl="0" algn="l">
              <a:spcBef>
                <a:spcPts val="1200"/>
              </a:spcBef>
              <a:spcAft>
                <a:spcPts val="1200"/>
              </a:spcAft>
              <a:buNone/>
            </a:pPr>
            <a:r>
              <a:rPr lang="en-GB" u="sng">
                <a:solidFill>
                  <a:schemeClr val="hlink"/>
                </a:solidFill>
                <a:hlinkClick r:id="rId4"/>
              </a:rPr>
              <a:t>https://www.moneysavingexpert.com/deals/</a:t>
            </a: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Compare these…</a:t>
            </a:r>
            <a:endParaRPr/>
          </a:p>
        </p:txBody>
      </p:sp>
      <p:sp>
        <p:nvSpPr>
          <p:cNvPr id="69" name="Google Shape;69;p14"/>
          <p:cNvSpPr txBox="1"/>
          <p:nvPr/>
        </p:nvSpPr>
        <p:spPr>
          <a:xfrm>
            <a:off x="0" y="1527425"/>
            <a:ext cx="4467000" cy="24090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GB" sz="1700">
                <a:solidFill>
                  <a:srgbClr val="6AA84F"/>
                </a:solidFill>
                <a:latin typeface="Source Code Pro"/>
                <a:ea typeface="Source Code Pro"/>
                <a:cs typeface="Source Code Pro"/>
                <a:sym typeface="Source Code Pro"/>
              </a:rPr>
              <a:t>Version 1</a:t>
            </a:r>
            <a:endParaRPr sz="1700">
              <a:solidFill>
                <a:srgbClr val="6AA84F"/>
              </a:solidFill>
              <a:latin typeface="Source Code Pro"/>
              <a:ea typeface="Source Code Pro"/>
              <a:cs typeface="Source Code Pro"/>
              <a:sym typeface="Source Code Pro"/>
            </a:endParaRPr>
          </a:p>
          <a:p>
            <a:pPr indent="-336550" lvl="0" marL="457200" rtl="0" algn="l">
              <a:lnSpc>
                <a:spcPct val="150000"/>
              </a:lnSpc>
              <a:spcBef>
                <a:spcPts val="0"/>
              </a:spcBef>
              <a:spcAft>
                <a:spcPts val="0"/>
              </a:spcAft>
              <a:buClr>
                <a:srgbClr val="6AA84F"/>
              </a:buClr>
              <a:buSzPts val="1700"/>
              <a:buFont typeface="Source Code Pro"/>
              <a:buChar char="●"/>
            </a:pPr>
            <a:r>
              <a:rPr lang="en-GB" sz="1700">
                <a:solidFill>
                  <a:srgbClr val="6AA84F"/>
                </a:solidFill>
                <a:latin typeface="Source Code Pro"/>
                <a:ea typeface="Source Code Pro"/>
                <a:cs typeface="Source Code Pro"/>
                <a:sym typeface="Source Code Pro"/>
              </a:rPr>
              <a:t>Repay 9% of everything earned above £27,295</a:t>
            </a:r>
            <a:endParaRPr sz="1700">
              <a:solidFill>
                <a:srgbClr val="6AA84F"/>
              </a:solidFill>
              <a:latin typeface="Source Code Pro"/>
              <a:ea typeface="Source Code Pro"/>
              <a:cs typeface="Source Code Pro"/>
              <a:sym typeface="Source Code Pro"/>
            </a:endParaRPr>
          </a:p>
          <a:p>
            <a:pPr indent="-336550" lvl="0" marL="457200" rtl="0" algn="l">
              <a:lnSpc>
                <a:spcPct val="150000"/>
              </a:lnSpc>
              <a:spcBef>
                <a:spcPts val="0"/>
              </a:spcBef>
              <a:spcAft>
                <a:spcPts val="0"/>
              </a:spcAft>
              <a:buClr>
                <a:srgbClr val="6AA84F"/>
              </a:buClr>
              <a:buSzPts val="1700"/>
              <a:buFont typeface="Source Code Pro"/>
              <a:buChar char="●"/>
            </a:pPr>
            <a:r>
              <a:rPr lang="en-GB" sz="1700">
                <a:solidFill>
                  <a:srgbClr val="6AA84F"/>
                </a:solidFill>
                <a:latin typeface="Source Code Pro"/>
                <a:ea typeface="Source Code Pro"/>
                <a:cs typeface="Source Code Pro"/>
                <a:sym typeface="Source Code Pro"/>
              </a:rPr>
              <a:t>Remaining loan wiped after 30 years</a:t>
            </a:r>
            <a:endParaRPr sz="1700">
              <a:solidFill>
                <a:srgbClr val="6AA84F"/>
              </a:solidFill>
              <a:latin typeface="Source Code Pro"/>
              <a:ea typeface="Source Code Pro"/>
              <a:cs typeface="Source Code Pro"/>
              <a:sym typeface="Source Code Pro"/>
            </a:endParaRPr>
          </a:p>
          <a:p>
            <a:pPr indent="-336550" lvl="0" marL="457200" rtl="0" algn="l">
              <a:lnSpc>
                <a:spcPct val="150000"/>
              </a:lnSpc>
              <a:spcBef>
                <a:spcPts val="0"/>
              </a:spcBef>
              <a:spcAft>
                <a:spcPts val="0"/>
              </a:spcAft>
              <a:buClr>
                <a:srgbClr val="6AA84F"/>
              </a:buClr>
              <a:buSzPts val="1700"/>
              <a:buFont typeface="Source Code Pro"/>
              <a:buChar char="●"/>
            </a:pPr>
            <a:r>
              <a:rPr lang="en-GB" sz="1700">
                <a:solidFill>
                  <a:srgbClr val="6AA84F"/>
                </a:solidFill>
                <a:latin typeface="Source Code Pro"/>
                <a:ea typeface="Source Code Pro"/>
                <a:cs typeface="Source Code Pro"/>
                <a:sym typeface="Source Code Pro"/>
              </a:rPr>
              <a:t>Interest charged at </a:t>
            </a:r>
            <a:r>
              <a:rPr b="1" lang="en-GB" sz="1700">
                <a:solidFill>
                  <a:srgbClr val="6AA84F"/>
                </a:solidFill>
                <a:latin typeface="Source Code Pro"/>
                <a:ea typeface="Source Code Pro"/>
                <a:cs typeface="Source Code Pro"/>
                <a:sym typeface="Source Code Pro"/>
              </a:rPr>
              <a:t>RPI + 3%</a:t>
            </a:r>
            <a:endParaRPr b="1" sz="1700">
              <a:solidFill>
                <a:srgbClr val="6AA84F"/>
              </a:solidFill>
              <a:latin typeface="Source Code Pro"/>
              <a:ea typeface="Source Code Pro"/>
              <a:cs typeface="Source Code Pro"/>
              <a:sym typeface="Source Code Pro"/>
            </a:endParaRPr>
          </a:p>
        </p:txBody>
      </p:sp>
      <p:sp>
        <p:nvSpPr>
          <p:cNvPr id="70" name="Google Shape;70;p14"/>
          <p:cNvSpPr txBox="1"/>
          <p:nvPr/>
        </p:nvSpPr>
        <p:spPr>
          <a:xfrm>
            <a:off x="4676932" y="1527425"/>
            <a:ext cx="4467000" cy="24090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en-GB" sz="1700">
                <a:solidFill>
                  <a:srgbClr val="FF0000"/>
                </a:solidFill>
                <a:latin typeface="Source Code Pro"/>
                <a:ea typeface="Source Code Pro"/>
                <a:cs typeface="Source Code Pro"/>
                <a:sym typeface="Source Code Pro"/>
              </a:rPr>
              <a:t>Version 2 (AKA 'Plan 5')</a:t>
            </a:r>
            <a:endParaRPr sz="1700">
              <a:solidFill>
                <a:srgbClr val="FF0000"/>
              </a:solidFill>
              <a:latin typeface="Source Code Pro"/>
              <a:ea typeface="Source Code Pro"/>
              <a:cs typeface="Source Code Pro"/>
              <a:sym typeface="Source Code Pro"/>
            </a:endParaRPr>
          </a:p>
          <a:p>
            <a:pPr indent="-336550" lvl="0" marL="457200" rtl="0" algn="l">
              <a:lnSpc>
                <a:spcPct val="150000"/>
              </a:lnSpc>
              <a:spcBef>
                <a:spcPts val="0"/>
              </a:spcBef>
              <a:spcAft>
                <a:spcPts val="0"/>
              </a:spcAft>
              <a:buClr>
                <a:srgbClr val="FF0000"/>
              </a:buClr>
              <a:buSzPts val="1700"/>
              <a:buFont typeface="Source Code Pro"/>
              <a:buChar char="●"/>
            </a:pPr>
            <a:r>
              <a:rPr lang="en-GB" sz="1700">
                <a:solidFill>
                  <a:srgbClr val="FF0000"/>
                </a:solidFill>
                <a:latin typeface="Source Code Pro"/>
                <a:ea typeface="Source Code Pro"/>
                <a:cs typeface="Source Code Pro"/>
                <a:sym typeface="Source Code Pro"/>
              </a:rPr>
              <a:t>Repay 9% of everything earned above £25,000</a:t>
            </a:r>
            <a:endParaRPr sz="1700">
              <a:solidFill>
                <a:srgbClr val="FF0000"/>
              </a:solidFill>
              <a:latin typeface="Source Code Pro"/>
              <a:ea typeface="Source Code Pro"/>
              <a:cs typeface="Source Code Pro"/>
              <a:sym typeface="Source Code Pro"/>
            </a:endParaRPr>
          </a:p>
          <a:p>
            <a:pPr indent="-336550" lvl="0" marL="457200" rtl="0" algn="l">
              <a:lnSpc>
                <a:spcPct val="150000"/>
              </a:lnSpc>
              <a:spcBef>
                <a:spcPts val="0"/>
              </a:spcBef>
              <a:spcAft>
                <a:spcPts val="0"/>
              </a:spcAft>
              <a:buClr>
                <a:srgbClr val="FF0000"/>
              </a:buClr>
              <a:buSzPts val="1700"/>
              <a:buFont typeface="Source Code Pro"/>
              <a:buChar char="●"/>
            </a:pPr>
            <a:r>
              <a:rPr lang="en-GB" sz="1700">
                <a:solidFill>
                  <a:srgbClr val="FF0000"/>
                </a:solidFill>
                <a:latin typeface="Source Code Pro"/>
                <a:ea typeface="Source Code Pro"/>
                <a:cs typeface="Source Code Pro"/>
                <a:sym typeface="Source Code Pro"/>
              </a:rPr>
              <a:t>Remaining loan wiped after 40 years</a:t>
            </a:r>
            <a:endParaRPr sz="1700">
              <a:solidFill>
                <a:srgbClr val="FF0000"/>
              </a:solidFill>
              <a:latin typeface="Source Code Pro"/>
              <a:ea typeface="Source Code Pro"/>
              <a:cs typeface="Source Code Pro"/>
              <a:sym typeface="Source Code Pro"/>
            </a:endParaRPr>
          </a:p>
          <a:p>
            <a:pPr indent="-336550" lvl="0" marL="457200" rtl="0" algn="l">
              <a:lnSpc>
                <a:spcPct val="150000"/>
              </a:lnSpc>
              <a:spcBef>
                <a:spcPts val="0"/>
              </a:spcBef>
              <a:spcAft>
                <a:spcPts val="0"/>
              </a:spcAft>
              <a:buClr>
                <a:srgbClr val="FF0000"/>
              </a:buClr>
              <a:buSzPts val="1700"/>
              <a:buFont typeface="Source Code Pro"/>
              <a:buChar char="●"/>
            </a:pPr>
            <a:r>
              <a:rPr lang="en-GB" sz="1700">
                <a:solidFill>
                  <a:srgbClr val="FF0000"/>
                </a:solidFill>
                <a:latin typeface="Source Code Pro"/>
                <a:ea typeface="Source Code Pro"/>
                <a:cs typeface="Source Code Pro"/>
                <a:sym typeface="Source Code Pro"/>
              </a:rPr>
              <a:t>Interest charged at RPI</a:t>
            </a:r>
            <a:endParaRPr sz="1700">
              <a:solidFill>
                <a:srgbClr val="FF0000"/>
              </a:solidFill>
              <a:latin typeface="Source Code Pro"/>
              <a:ea typeface="Source Code Pro"/>
              <a:cs typeface="Source Code Pro"/>
              <a:sym typeface="Source Code Pro"/>
            </a:endParaRPr>
          </a:p>
        </p:txBody>
      </p:sp>
      <p:cxnSp>
        <p:nvCxnSpPr>
          <p:cNvPr id="71" name="Google Shape;71;p14"/>
          <p:cNvCxnSpPr/>
          <p:nvPr/>
        </p:nvCxnSpPr>
        <p:spPr>
          <a:xfrm>
            <a:off x="4570200" y="1106000"/>
            <a:ext cx="3600" cy="38841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p:nvPr/>
        </p:nvSpPr>
        <p:spPr>
          <a:xfrm>
            <a:off x="0" y="0"/>
            <a:ext cx="9144000" cy="5143500"/>
          </a:xfrm>
          <a:prstGeom prst="rect">
            <a:avLst/>
          </a:prstGeom>
          <a:solidFill>
            <a:srgbClr val="0E376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7" name="Google Shape;77;p15"/>
          <p:cNvPicPr preferRelativeResize="0"/>
          <p:nvPr/>
        </p:nvPicPr>
        <p:blipFill>
          <a:blip r:embed="rId3">
            <a:alphaModFix/>
          </a:blip>
          <a:stretch>
            <a:fillRect/>
          </a:stretch>
        </p:blipFill>
        <p:spPr>
          <a:xfrm>
            <a:off x="875075" y="845450"/>
            <a:ext cx="7640989" cy="4298049"/>
          </a:xfrm>
          <a:prstGeom prst="rect">
            <a:avLst/>
          </a:prstGeom>
          <a:noFill/>
          <a:ln>
            <a:noFill/>
          </a:ln>
        </p:spPr>
      </p:pic>
      <p:sp>
        <p:nvSpPr>
          <p:cNvPr id="78" name="Google Shape;78;p1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solidFill>
                  <a:schemeClr val="lt1"/>
                </a:solidFill>
              </a:rPr>
              <a:t>Or summarised like this…</a:t>
            </a:r>
            <a:endParaRPr>
              <a:solidFill>
                <a:schemeClr val="lt1"/>
              </a:solidFill>
            </a:endParaRPr>
          </a:p>
        </p:txBody>
      </p:sp>
      <p:grpSp>
        <p:nvGrpSpPr>
          <p:cNvPr id="79" name="Google Shape;79;p15"/>
          <p:cNvGrpSpPr/>
          <p:nvPr/>
        </p:nvGrpSpPr>
        <p:grpSpPr>
          <a:xfrm>
            <a:off x="374650" y="1528525"/>
            <a:ext cx="702600" cy="3462600"/>
            <a:chOff x="207700" y="1522625"/>
            <a:chExt cx="702600" cy="3462600"/>
          </a:xfrm>
        </p:grpSpPr>
        <p:sp>
          <p:nvSpPr>
            <p:cNvPr id="80" name="Google Shape;80;p15"/>
            <p:cNvSpPr txBox="1"/>
            <p:nvPr/>
          </p:nvSpPr>
          <p:spPr>
            <a:xfrm rot="-5400000">
              <a:off x="-313400" y="2050925"/>
              <a:ext cx="1752000" cy="6954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2000">
                  <a:solidFill>
                    <a:schemeClr val="lt1"/>
                  </a:solidFill>
                  <a:latin typeface="Source Code Pro"/>
                  <a:ea typeface="Source Code Pro"/>
                  <a:cs typeface="Source Code Pro"/>
                  <a:sym typeface="Source Code Pro"/>
                </a:rPr>
                <a:t>Version 1</a:t>
              </a:r>
              <a:endParaRPr sz="2000">
                <a:solidFill>
                  <a:schemeClr val="lt1"/>
                </a:solidFill>
                <a:latin typeface="Source Code Pro"/>
                <a:ea typeface="Source Code Pro"/>
                <a:cs typeface="Source Code Pro"/>
                <a:sym typeface="Source Code Pro"/>
              </a:endParaRPr>
            </a:p>
          </p:txBody>
        </p:sp>
        <p:sp>
          <p:nvSpPr>
            <p:cNvPr id="81" name="Google Shape;81;p15"/>
            <p:cNvSpPr txBox="1"/>
            <p:nvPr/>
          </p:nvSpPr>
          <p:spPr>
            <a:xfrm rot="-5400000">
              <a:off x="-317000" y="3757925"/>
              <a:ext cx="1752000" cy="7026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GB" sz="2000">
                  <a:solidFill>
                    <a:schemeClr val="lt1"/>
                  </a:solidFill>
                  <a:latin typeface="Source Code Pro"/>
                  <a:ea typeface="Source Code Pro"/>
                  <a:cs typeface="Source Code Pro"/>
                  <a:sym typeface="Source Code Pro"/>
                </a:rPr>
                <a:t>Version 2</a:t>
              </a:r>
              <a:endParaRPr sz="2000">
                <a:solidFill>
                  <a:schemeClr val="lt1"/>
                </a:solidFill>
                <a:latin typeface="Source Code Pro"/>
                <a:ea typeface="Source Code Pro"/>
                <a:cs typeface="Source Code Pro"/>
                <a:sym typeface="Source Code Pro"/>
              </a:endParaRPr>
            </a:p>
            <a:p>
              <a:pPr indent="0" lvl="0" marL="0" rtl="0" algn="ctr">
                <a:spcBef>
                  <a:spcPts val="0"/>
                </a:spcBef>
                <a:spcAft>
                  <a:spcPts val="0"/>
                </a:spcAft>
                <a:buNone/>
              </a:pPr>
              <a:r>
                <a:rPr lang="en-GB" sz="2000">
                  <a:solidFill>
                    <a:schemeClr val="lt1"/>
                  </a:solidFill>
                  <a:latin typeface="Source Code Pro"/>
                  <a:ea typeface="Source Code Pro"/>
                  <a:cs typeface="Source Code Pro"/>
                  <a:sym typeface="Source Code Pro"/>
                </a:rPr>
                <a:t>(Plan 5)</a:t>
              </a:r>
              <a:endParaRPr sz="2000">
                <a:solidFill>
                  <a:schemeClr val="lt1"/>
                </a:solidFill>
                <a:latin typeface="Source Code Pro"/>
                <a:ea typeface="Source Code Pro"/>
                <a:cs typeface="Source Code Pro"/>
                <a:sym typeface="Source Code Pro"/>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6"/>
          <p:cNvSpPr txBox="1"/>
          <p:nvPr/>
        </p:nvSpPr>
        <p:spPr>
          <a:xfrm>
            <a:off x="-150" y="1468825"/>
            <a:ext cx="9144000" cy="3674700"/>
          </a:xfrm>
          <a:prstGeom prst="rect">
            <a:avLst/>
          </a:prstGeom>
          <a:noFill/>
          <a:ln>
            <a:noFill/>
          </a:ln>
        </p:spPr>
        <p:txBody>
          <a:bodyPr anchorCtr="0" anchor="t" bIns="91425" lIns="91425" spcFirstLastPara="1" rIns="91425" wrap="square" tIns="91425">
            <a:normAutofit lnSpcReduction="10000"/>
          </a:bodyPr>
          <a:lstStyle/>
          <a:p>
            <a:pPr indent="-342900" lvl="0" marL="457200" rtl="0" algn="l">
              <a:lnSpc>
                <a:spcPct val="150000"/>
              </a:lnSpc>
              <a:spcBef>
                <a:spcPts val="0"/>
              </a:spcBef>
              <a:spcAft>
                <a:spcPts val="0"/>
              </a:spcAft>
              <a:buClr>
                <a:srgbClr val="424242"/>
              </a:buClr>
              <a:buSzPts val="1800"/>
              <a:buFont typeface="Source Code Pro"/>
              <a:buAutoNum type="arabicPeriod"/>
            </a:pPr>
            <a:r>
              <a:rPr lang="en-GB" sz="1800">
                <a:solidFill>
                  <a:srgbClr val="424242"/>
                </a:solidFill>
                <a:latin typeface="Source Code Pro"/>
                <a:ea typeface="Source Code Pro"/>
                <a:cs typeface="Source Code Pro"/>
                <a:sym typeface="Source Code Pro"/>
              </a:rPr>
              <a:t>You DON'T have to pay a penny upfront </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a:pPr>
            <a:r>
              <a:rPr lang="en-GB" sz="1800">
                <a:solidFill>
                  <a:srgbClr val="424242"/>
                </a:solidFill>
                <a:latin typeface="Source Code Pro"/>
                <a:ea typeface="Source Code Pro"/>
                <a:cs typeface="Source Code Pro"/>
                <a:sym typeface="Source Code Pro"/>
              </a:rPr>
              <a:t>It's </a:t>
            </a:r>
            <a:r>
              <a:rPr lang="en-GB" sz="1800">
                <a:solidFill>
                  <a:schemeClr val="dk2"/>
                </a:solidFill>
                <a:latin typeface="Source Code Pro"/>
                <a:ea typeface="Source Code Pro"/>
                <a:cs typeface="Source Code Pro"/>
                <a:sym typeface="Source Code Pro"/>
              </a:rPr>
              <a:t>what you repay that matters, </a:t>
            </a:r>
            <a:r>
              <a:rPr lang="en-GB" sz="1800">
                <a:solidFill>
                  <a:srgbClr val="424242"/>
                </a:solidFill>
                <a:latin typeface="Source Code Pro"/>
                <a:ea typeface="Source Code Pro"/>
                <a:cs typeface="Source Code Pro"/>
                <a:sym typeface="Source Code Pro"/>
              </a:rPr>
              <a:t>not the size of the loan</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a:pPr>
            <a:r>
              <a:rPr lang="en-GB" sz="1800">
                <a:solidFill>
                  <a:srgbClr val="424242"/>
                </a:solidFill>
                <a:latin typeface="Source Code Pro"/>
                <a:ea typeface="Source Code Pro"/>
                <a:cs typeface="Source Code Pro"/>
                <a:sym typeface="Source Code Pro"/>
              </a:rPr>
              <a:t>You won't repay anything until you're earning over the 'repayment threshold' of £25,000</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a:pPr>
            <a:r>
              <a:rPr lang="en-GB" sz="1800">
                <a:solidFill>
                  <a:srgbClr val="424242"/>
                </a:solidFill>
                <a:latin typeface="Source Code Pro"/>
                <a:ea typeface="Source Code Pro"/>
                <a:cs typeface="Source Code Pro"/>
                <a:sym typeface="Source Code Pro"/>
              </a:rPr>
              <a:t>The loan is wiped after 40 years</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a:pPr>
            <a:r>
              <a:rPr lang="en-GB" sz="1800">
                <a:solidFill>
                  <a:srgbClr val="424242"/>
                </a:solidFill>
                <a:latin typeface="Source Code Pro"/>
                <a:ea typeface="Source Code Pro"/>
                <a:cs typeface="Source Code Pro"/>
                <a:sym typeface="Source Code Pro"/>
              </a:rPr>
              <a:t>Interest rates are set to inflation (RPI), so, </a:t>
            </a:r>
            <a:r>
              <a:rPr b="1" lang="en-GB" sz="1800">
                <a:solidFill>
                  <a:schemeClr val="dk2"/>
                </a:solidFill>
                <a:latin typeface="Source Code Pro"/>
                <a:ea typeface="Source Code Pro"/>
                <a:cs typeface="Source Code Pro"/>
                <a:sym typeface="Source Code Pro"/>
              </a:rPr>
              <a:t>in real terms</a:t>
            </a:r>
            <a:r>
              <a:rPr lang="en-GB" sz="1800">
                <a:solidFill>
                  <a:schemeClr val="dk2"/>
                </a:solidFill>
                <a:latin typeface="Source Code Pro"/>
                <a:ea typeface="Source Code Pro"/>
                <a:cs typeface="Source Code Pro"/>
                <a:sym typeface="Source Code Pro"/>
              </a:rPr>
              <a:t>,</a:t>
            </a:r>
            <a:r>
              <a:rPr b="1" lang="en-GB" sz="1800">
                <a:solidFill>
                  <a:schemeClr val="dk2"/>
                </a:solidFill>
                <a:latin typeface="Source Code Pro"/>
                <a:ea typeface="Source Code Pro"/>
                <a:cs typeface="Source Code Pro"/>
                <a:sym typeface="Source Code Pro"/>
              </a:rPr>
              <a:t> </a:t>
            </a:r>
            <a:r>
              <a:rPr lang="en-GB" sz="1800">
                <a:solidFill>
                  <a:srgbClr val="424242"/>
                </a:solidFill>
                <a:latin typeface="Source Code Pro"/>
                <a:ea typeface="Source Code Pro"/>
                <a:cs typeface="Source Code Pro"/>
                <a:sym typeface="Source Code Pro"/>
              </a:rPr>
              <a:t>you won't repay more than you borrowed</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a:pPr>
            <a:r>
              <a:rPr lang="en-GB" sz="1800">
                <a:solidFill>
                  <a:srgbClr val="424242"/>
                </a:solidFill>
                <a:latin typeface="Source Code Pro"/>
                <a:ea typeface="Source Code Pro"/>
                <a:cs typeface="Source Code Pro"/>
                <a:sym typeface="Source Code Pro"/>
              </a:rPr>
              <a:t>Tuition fees won't rise above £9,250 until 2025/26 at the earliest</a:t>
            </a:r>
            <a:endParaRPr sz="1800">
              <a:solidFill>
                <a:srgbClr val="424242"/>
              </a:solidFill>
              <a:latin typeface="Source Code Pro"/>
              <a:ea typeface="Source Code Pro"/>
              <a:cs typeface="Source Code Pro"/>
              <a:sym typeface="Source Code Pro"/>
            </a:endParaRPr>
          </a:p>
        </p:txBody>
      </p:sp>
      <p:sp>
        <p:nvSpPr>
          <p:cNvPr id="87" name="Google Shape;87;p1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Student Loans Headlines - 1</a:t>
            </a:r>
            <a:endParaRPr/>
          </a:p>
        </p:txBody>
      </p:sp>
      <p:sp>
        <p:nvSpPr>
          <p:cNvPr id="88" name="Google Shape;88;p16"/>
          <p:cNvSpPr txBox="1"/>
          <p:nvPr/>
        </p:nvSpPr>
        <p:spPr>
          <a:xfrm rot="760">
            <a:off x="4941025" y="2644900"/>
            <a:ext cx="4068600" cy="354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100">
                <a:solidFill>
                  <a:srgbClr val="FF0000"/>
                </a:solidFill>
                <a:latin typeface="Source Code Pro"/>
                <a:ea typeface="Source Code Pro"/>
                <a:cs typeface="Source Code Pro"/>
                <a:sym typeface="Source Code Pro"/>
              </a:rPr>
              <a:t>*currently, until April 2027 then this + RPI</a:t>
            </a:r>
            <a:endParaRPr sz="1100">
              <a:solidFill>
                <a:srgbClr val="FF0000"/>
              </a:solidFill>
              <a:latin typeface="Source Code Pro"/>
              <a:ea typeface="Source Code Pro"/>
              <a:cs typeface="Source Code Pro"/>
              <a:sym typeface="Source Code Pr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7"/>
          <p:cNvSpPr txBox="1"/>
          <p:nvPr/>
        </p:nvSpPr>
        <p:spPr>
          <a:xfrm>
            <a:off x="143800" y="1468825"/>
            <a:ext cx="9000300" cy="3674700"/>
          </a:xfrm>
          <a:prstGeom prst="rect">
            <a:avLst/>
          </a:prstGeom>
          <a:noFill/>
          <a:ln>
            <a:noFill/>
          </a:ln>
        </p:spPr>
        <p:txBody>
          <a:bodyPr anchorCtr="0" anchor="t" bIns="91425" lIns="91425" spcFirstLastPara="1" rIns="91425" wrap="square" tIns="91425">
            <a:normAutofit lnSpcReduction="10000"/>
          </a:bodyPr>
          <a:lstStyle/>
          <a:p>
            <a:pPr indent="-342900" lvl="0" marL="457200" rtl="0" algn="l">
              <a:lnSpc>
                <a:spcPct val="150000"/>
              </a:lnSpc>
              <a:spcBef>
                <a:spcPts val="0"/>
              </a:spcBef>
              <a:spcAft>
                <a:spcPts val="0"/>
              </a:spcAft>
              <a:buClr>
                <a:srgbClr val="424242"/>
              </a:buClr>
              <a:buSzPts val="1800"/>
              <a:buFont typeface="Source Code Pro"/>
              <a:buAutoNum type="arabicPeriod" startAt="7"/>
            </a:pPr>
            <a:r>
              <a:rPr lang="en-GB" sz="1800">
                <a:solidFill>
                  <a:schemeClr val="dk2"/>
                </a:solidFill>
                <a:latin typeface="Source Code Pro"/>
                <a:ea typeface="Source Code Pro"/>
                <a:cs typeface="Source Code Pro"/>
                <a:sym typeface="Source Code Pro"/>
              </a:rPr>
              <a:t>You can also take a student loan to cover your student living costs</a:t>
            </a:r>
            <a:endParaRPr sz="1800">
              <a:solidFill>
                <a:schemeClr val="dk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startAt="7"/>
            </a:pPr>
            <a:r>
              <a:rPr lang="en-GB" sz="1800">
                <a:solidFill>
                  <a:srgbClr val="424242"/>
                </a:solidFill>
                <a:latin typeface="Source Code Pro"/>
                <a:ea typeface="Source Code Pro"/>
                <a:cs typeface="Source Code Pro"/>
                <a:sym typeface="Source Code Pro"/>
              </a:rPr>
              <a:t>Apply by </a:t>
            </a:r>
            <a:r>
              <a:rPr b="1" lang="en-GB" sz="1800">
                <a:solidFill>
                  <a:srgbClr val="424242"/>
                </a:solidFill>
                <a:latin typeface="Source Code Pro"/>
                <a:ea typeface="Source Code Pro"/>
                <a:cs typeface="Source Code Pro"/>
                <a:sym typeface="Source Code Pro"/>
              </a:rPr>
              <a:t>19 May</a:t>
            </a:r>
            <a:r>
              <a:rPr lang="en-GB" sz="1800">
                <a:solidFill>
                  <a:srgbClr val="424242"/>
                </a:solidFill>
                <a:latin typeface="Source Code Pro"/>
                <a:ea typeface="Source Code Pro"/>
                <a:cs typeface="Source Code Pro"/>
                <a:sym typeface="Source Code Pro"/>
              </a:rPr>
              <a:t> to ensure your loan is ready for your start of term</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startAt="7"/>
            </a:pPr>
            <a:r>
              <a:rPr lang="en-GB" sz="1800">
                <a:solidFill>
                  <a:srgbClr val="424242"/>
                </a:solidFill>
                <a:latin typeface="Source Code Pro"/>
                <a:ea typeface="Source Code Pro"/>
                <a:cs typeface="Source Code Pro"/>
                <a:sym typeface="Source Code Pro"/>
              </a:rPr>
              <a:t>I</a:t>
            </a:r>
            <a:r>
              <a:rPr lang="en-GB" sz="1800">
                <a:solidFill>
                  <a:srgbClr val="424242"/>
                </a:solidFill>
                <a:latin typeface="Source Code Pro"/>
                <a:ea typeface="Source Code Pro"/>
                <a:cs typeface="Source Code Pro"/>
                <a:sym typeface="Source Code Pro"/>
              </a:rPr>
              <a:t>f you're employed, </a:t>
            </a:r>
            <a:r>
              <a:rPr lang="en-GB" sz="1800">
                <a:solidFill>
                  <a:schemeClr val="dk2"/>
                </a:solidFill>
                <a:latin typeface="Source Code Pro"/>
                <a:ea typeface="Source Code Pro"/>
                <a:cs typeface="Source Code Pro"/>
                <a:sym typeface="Source Code Pro"/>
              </a:rPr>
              <a:t>repayments are taken automatically</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startAt="7"/>
            </a:pPr>
            <a:r>
              <a:rPr lang="en-GB" sz="1800">
                <a:solidFill>
                  <a:srgbClr val="424242"/>
                </a:solidFill>
                <a:latin typeface="Source Code Pro"/>
                <a:ea typeface="Source Code Pro"/>
                <a:cs typeface="Source Code Pro"/>
                <a:sym typeface="Source Code Pro"/>
              </a:rPr>
              <a:t>You can pay off your student loan early, but should you?</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startAt="7"/>
            </a:pPr>
            <a:r>
              <a:rPr lang="en-GB" sz="1800">
                <a:solidFill>
                  <a:srgbClr val="424242"/>
                </a:solidFill>
                <a:latin typeface="Source Code Pro"/>
                <a:ea typeface="Source Code Pro"/>
                <a:cs typeface="Source Code Pro"/>
                <a:sym typeface="Source Code Pro"/>
              </a:rPr>
              <a:t>Your student loan WON'T go on your credit report…</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AutoNum type="arabicPeriod" startAt="7"/>
            </a:pPr>
            <a:r>
              <a:rPr lang="en-GB" sz="1800">
                <a:solidFill>
                  <a:srgbClr val="424242"/>
                </a:solidFill>
                <a:latin typeface="Source Code Pro"/>
                <a:ea typeface="Source Code Pro"/>
                <a:cs typeface="Source Code Pro"/>
                <a:sym typeface="Source Code Pro"/>
              </a:rPr>
              <a:t>…but does impact mortgage applications… but not like other debts</a:t>
            </a:r>
            <a:endParaRPr sz="1800">
              <a:solidFill>
                <a:srgbClr val="424242"/>
              </a:solidFill>
              <a:latin typeface="Source Code Pro"/>
              <a:ea typeface="Source Code Pro"/>
              <a:cs typeface="Source Code Pro"/>
              <a:sym typeface="Source Code Pro"/>
            </a:endParaRPr>
          </a:p>
        </p:txBody>
      </p:sp>
      <p:sp>
        <p:nvSpPr>
          <p:cNvPr id="94" name="Google Shape;94;p17"/>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Student Loans </a:t>
            </a:r>
            <a:r>
              <a:rPr lang="en-GB"/>
              <a:t>Headlines - 2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pic>
        <p:nvPicPr>
          <p:cNvPr id="99" name="Google Shape;99;p18"/>
          <p:cNvPicPr preferRelativeResize="0"/>
          <p:nvPr/>
        </p:nvPicPr>
        <p:blipFill rotWithShape="1">
          <a:blip r:embed="rId3">
            <a:alphaModFix/>
          </a:blip>
          <a:srcRect b="0" l="62714" r="0" t="0"/>
          <a:stretch/>
        </p:blipFill>
        <p:spPr>
          <a:xfrm>
            <a:off x="6286825" y="3553300"/>
            <a:ext cx="2748500" cy="605775"/>
          </a:xfrm>
          <a:prstGeom prst="rect">
            <a:avLst/>
          </a:prstGeom>
          <a:noFill/>
          <a:ln>
            <a:noFill/>
          </a:ln>
        </p:spPr>
      </p:pic>
      <p:sp>
        <p:nvSpPr>
          <p:cNvPr id="100" name="Google Shape;100;p18"/>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Part 1 - Borrowing</a:t>
            </a:r>
            <a:endParaRPr/>
          </a:p>
        </p:txBody>
      </p:sp>
      <p:sp>
        <p:nvSpPr>
          <p:cNvPr id="101" name="Google Shape;101;p18"/>
          <p:cNvSpPr txBox="1"/>
          <p:nvPr/>
        </p:nvSpPr>
        <p:spPr>
          <a:xfrm>
            <a:off x="3466200" y="3656075"/>
            <a:ext cx="21858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rgbClr val="0000FF"/>
                </a:solidFill>
                <a:latin typeface="Source Code Pro"/>
                <a:ea typeface="Source Code Pro"/>
                <a:cs typeface="Source Code Pro"/>
                <a:sym typeface="Source Code Pro"/>
              </a:rPr>
              <a:t>Remember this?!</a:t>
            </a:r>
            <a:endParaRPr>
              <a:solidFill>
                <a:srgbClr val="0000FF"/>
              </a:solidFill>
              <a:latin typeface="Source Code Pro"/>
              <a:ea typeface="Source Code Pro"/>
              <a:cs typeface="Source Code Pro"/>
              <a:sym typeface="Source Code Pro"/>
            </a:endParaRPr>
          </a:p>
        </p:txBody>
      </p:sp>
      <p:cxnSp>
        <p:nvCxnSpPr>
          <p:cNvPr id="102" name="Google Shape;102;p18"/>
          <p:cNvCxnSpPr/>
          <p:nvPr/>
        </p:nvCxnSpPr>
        <p:spPr>
          <a:xfrm flipH="1" rot="10800000">
            <a:off x="5402725" y="3854400"/>
            <a:ext cx="952200" cy="3600"/>
          </a:xfrm>
          <a:prstGeom prst="straightConnector1">
            <a:avLst/>
          </a:prstGeom>
          <a:noFill/>
          <a:ln cap="flat" cmpd="sng" w="19050">
            <a:solidFill>
              <a:srgbClr val="0000FF"/>
            </a:solidFill>
            <a:prstDash val="solid"/>
            <a:round/>
            <a:headEnd len="med" w="med" type="none"/>
            <a:tailEnd len="med" w="med" type="triangle"/>
          </a:ln>
        </p:spPr>
      </p:cxnSp>
      <p:sp>
        <p:nvSpPr>
          <p:cNvPr id="103" name="Google Shape;103;p18"/>
          <p:cNvSpPr txBox="1"/>
          <p:nvPr/>
        </p:nvSpPr>
        <p:spPr>
          <a:xfrm>
            <a:off x="0" y="1468825"/>
            <a:ext cx="9144000" cy="3674700"/>
          </a:xfrm>
          <a:prstGeom prst="rect">
            <a:avLst/>
          </a:prstGeom>
          <a:noFill/>
          <a:ln>
            <a:noFill/>
          </a:ln>
        </p:spPr>
        <p:txBody>
          <a:bodyPr anchorCtr="0" anchor="t" bIns="91425" lIns="91425" spcFirstLastPara="1" rIns="91425" wrap="square" tIns="91425">
            <a:normAutofit lnSpcReduction="20000"/>
          </a:bodyPr>
          <a:lstStyle/>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There are two parts to the loan - for fees and for living costs</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Tuition fees are currently £9,250 per year</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chemeClr val="dk2"/>
              </a:buClr>
              <a:buSzPts val="1800"/>
              <a:buFont typeface="Source Code Pro"/>
              <a:buChar char="●"/>
            </a:pPr>
            <a:r>
              <a:rPr lang="en-GB" sz="1800">
                <a:solidFill>
                  <a:schemeClr val="dk2"/>
                </a:solidFill>
                <a:latin typeface="Source Code Pro"/>
                <a:ea typeface="Source Code Pro"/>
                <a:cs typeface="Source Code Pro"/>
                <a:sym typeface="Source Code Pro"/>
              </a:rPr>
              <a:t>Interest is added annually at RPI</a:t>
            </a:r>
            <a:endParaRPr sz="1800">
              <a:solidFill>
                <a:schemeClr val="dk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chemeClr val="dk2"/>
              </a:buClr>
              <a:buSzPts val="1800"/>
              <a:buFont typeface="Source Code Pro"/>
              <a:buChar char="●"/>
            </a:pPr>
            <a:r>
              <a:rPr lang="en-GB" sz="1800">
                <a:solidFill>
                  <a:schemeClr val="dk2"/>
                </a:solidFill>
                <a:latin typeface="Source Code Pro"/>
                <a:ea typeface="Source Code Pro"/>
                <a:cs typeface="Source Code Pro"/>
                <a:sym typeface="Source Code Pro"/>
              </a:rPr>
              <a:t>Norfolk County Council will pay your tuition fees for you and your student loan will pay them back. You might then pay the student loan back.</a:t>
            </a:r>
            <a:endParaRPr sz="1800">
              <a:solidFill>
                <a:schemeClr val="dk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The maintenance</a:t>
            </a:r>
            <a:r>
              <a:rPr lang="en-GB" sz="1800">
                <a:solidFill>
                  <a:srgbClr val="424242"/>
                </a:solidFill>
                <a:latin typeface="Source Code Pro"/>
                <a:ea typeface="Source Code Pro"/>
                <a:cs typeface="Source Code Pro"/>
                <a:sym typeface="Source Code Pro"/>
              </a:rPr>
              <a:t> loan to cover living costs is means tested so the max amount you can borrow varies, see the table on the next slide… </a:t>
            </a:r>
            <a:endParaRPr sz="1800">
              <a:solidFill>
                <a:srgbClr val="424242"/>
              </a:solidFill>
              <a:latin typeface="Source Code Pro"/>
              <a:ea typeface="Source Code Pro"/>
              <a:cs typeface="Source Code Pro"/>
              <a:sym typeface="Source Code Pr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9"/>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M</a:t>
            </a:r>
            <a:r>
              <a:rPr lang="en-GB"/>
              <a:t>aintenance Loan Amounts</a:t>
            </a:r>
            <a:endParaRPr/>
          </a:p>
        </p:txBody>
      </p:sp>
      <p:graphicFrame>
        <p:nvGraphicFramePr>
          <p:cNvPr id="109" name="Google Shape;109;p19"/>
          <p:cNvGraphicFramePr/>
          <p:nvPr/>
        </p:nvGraphicFramePr>
        <p:xfrm>
          <a:off x="79625" y="1506775"/>
          <a:ext cx="3000000" cy="3000000"/>
        </p:xfrm>
        <a:graphic>
          <a:graphicData uri="http://schemas.openxmlformats.org/drawingml/2006/table">
            <a:tbl>
              <a:tblPr>
                <a:solidFill>
                  <a:srgbClr val="FFFFFF"/>
                </a:solidFill>
                <a:tableStyleId>{0758CC5B-7FDF-48FD-BEEF-FB0517273C9C}</a:tableStyleId>
              </a:tblPr>
              <a:tblGrid>
                <a:gridCol w="2994900"/>
                <a:gridCol w="2994900"/>
                <a:gridCol w="2994900"/>
              </a:tblGrid>
              <a:tr h="781250">
                <a:tc>
                  <a:txBody>
                    <a:bodyPr/>
                    <a:lstStyle/>
                    <a:p>
                      <a:pPr indent="0" lvl="0" marL="0" rtl="0" algn="ctr">
                        <a:spcBef>
                          <a:spcPts val="0"/>
                        </a:spcBef>
                        <a:spcAft>
                          <a:spcPts val="0"/>
                        </a:spcAft>
                        <a:buNone/>
                      </a:pPr>
                      <a:r>
                        <a:t/>
                      </a:r>
                      <a:endParaRPr sz="1700"/>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Min Maintenance Loan</a:t>
                      </a:r>
                      <a:endParaRPr sz="1700">
                        <a:latin typeface="Source Code Pro"/>
                        <a:ea typeface="Source Code Pro"/>
                        <a:cs typeface="Source Code Pro"/>
                        <a:sym typeface="Source Code Pro"/>
                      </a:endParaRPr>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Max Maintenance Loan</a:t>
                      </a:r>
                      <a:endParaRPr sz="1700">
                        <a:latin typeface="Source Code Pro"/>
                        <a:ea typeface="Source Code Pro"/>
                        <a:cs typeface="Source Code Pro"/>
                        <a:sym typeface="Source Code Pro"/>
                      </a:endParaRPr>
                    </a:p>
                  </a:txBody>
                  <a:tcPr marT="91425" marB="91425" marR="91425" marL="91425" anchor="ctr"/>
                </a:tc>
              </a:tr>
              <a:tr h="937500">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Living at home</a:t>
                      </a:r>
                      <a:endParaRPr sz="1700">
                        <a:latin typeface="Source Code Pro"/>
                        <a:ea typeface="Source Code Pro"/>
                        <a:cs typeface="Source Code Pro"/>
                        <a:sym typeface="Source Code Pro"/>
                      </a:endParaRPr>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£3,698</a:t>
                      </a:r>
                      <a:endParaRPr sz="1700">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FF9900"/>
                          </a:solidFill>
                          <a:latin typeface="Source Code Pro"/>
                          <a:ea typeface="Source Code Pro"/>
                          <a:cs typeface="Source Code Pro"/>
                          <a:sym typeface="Source Code Pro"/>
                        </a:rPr>
                        <a:t>household income ≥£56,910</a:t>
                      </a:r>
                      <a:endParaRPr>
                        <a:solidFill>
                          <a:srgbClr val="FF9900"/>
                        </a:solidFill>
                        <a:latin typeface="Source Code Pro"/>
                        <a:ea typeface="Source Code Pro"/>
                        <a:cs typeface="Source Code Pro"/>
                        <a:sym typeface="Source Code Pro"/>
                      </a:endParaRPr>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£8,400</a:t>
                      </a:r>
                      <a:endParaRPr sz="1700">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6AA84F"/>
                          </a:solidFill>
                          <a:latin typeface="Source Code Pro"/>
                          <a:ea typeface="Source Code Pro"/>
                          <a:cs typeface="Source Code Pro"/>
                          <a:sym typeface="Source Code Pro"/>
                        </a:rPr>
                        <a:t>household income ≤£25,000</a:t>
                      </a:r>
                      <a:endParaRPr sz="1700">
                        <a:solidFill>
                          <a:srgbClr val="6AA84F"/>
                        </a:solidFill>
                        <a:latin typeface="Source Code Pro"/>
                        <a:ea typeface="Source Code Pro"/>
                        <a:cs typeface="Source Code Pro"/>
                        <a:sym typeface="Source Code Pro"/>
                      </a:endParaRPr>
                    </a:p>
                  </a:txBody>
                  <a:tcPr marT="91425" marB="91425" marR="91425" marL="91425" anchor="ctr"/>
                </a:tc>
              </a:tr>
              <a:tr h="937500">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Living away but not in London</a:t>
                      </a:r>
                      <a:endParaRPr sz="1700">
                        <a:latin typeface="Source Code Pro"/>
                        <a:ea typeface="Source Code Pro"/>
                        <a:cs typeface="Source Code Pro"/>
                        <a:sym typeface="Source Code Pro"/>
                      </a:endParaRPr>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£4,651</a:t>
                      </a:r>
                      <a:endParaRPr sz="1700">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FF0000"/>
                          </a:solidFill>
                          <a:latin typeface="Source Code Pro"/>
                          <a:ea typeface="Source Code Pro"/>
                          <a:cs typeface="Source Code Pro"/>
                          <a:sym typeface="Source Code Pro"/>
                        </a:rPr>
                        <a:t>household income ≥£60,836</a:t>
                      </a:r>
                      <a:endParaRPr>
                        <a:solidFill>
                          <a:srgbClr val="FF0000"/>
                        </a:solidFill>
                        <a:latin typeface="Source Code Pro"/>
                        <a:ea typeface="Source Code Pro"/>
                        <a:cs typeface="Source Code Pro"/>
                        <a:sym typeface="Source Code Pro"/>
                      </a:endParaRPr>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£9,978</a:t>
                      </a:r>
                      <a:endParaRPr sz="1700">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6AA84F"/>
                          </a:solidFill>
                          <a:latin typeface="Source Code Pro"/>
                          <a:ea typeface="Source Code Pro"/>
                          <a:cs typeface="Source Code Pro"/>
                          <a:sym typeface="Source Code Pro"/>
                        </a:rPr>
                        <a:t>household income ≤£25,000</a:t>
                      </a:r>
                      <a:endParaRPr sz="1700">
                        <a:latin typeface="Source Code Pro"/>
                        <a:ea typeface="Source Code Pro"/>
                        <a:cs typeface="Source Code Pro"/>
                        <a:sym typeface="Source Code Pro"/>
                      </a:endParaRPr>
                    </a:p>
                  </a:txBody>
                  <a:tcPr marT="91425" marB="91425" marR="91425" marL="91425" anchor="ctr"/>
                </a:tc>
              </a:tr>
              <a:tr h="937500">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Living away, in London</a:t>
                      </a:r>
                      <a:endParaRPr sz="1700">
                        <a:latin typeface="Source Code Pro"/>
                        <a:ea typeface="Source Code Pro"/>
                        <a:cs typeface="Source Code Pro"/>
                        <a:sym typeface="Source Code Pro"/>
                      </a:endParaRPr>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£6,485</a:t>
                      </a:r>
                      <a:endParaRPr sz="1700">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9900FF"/>
                          </a:solidFill>
                          <a:latin typeface="Source Code Pro"/>
                          <a:ea typeface="Source Code Pro"/>
                          <a:cs typeface="Source Code Pro"/>
                          <a:sym typeface="Source Code Pro"/>
                        </a:rPr>
                        <a:t>household income ≥£67,422</a:t>
                      </a:r>
                      <a:endParaRPr>
                        <a:solidFill>
                          <a:srgbClr val="9900FF"/>
                        </a:solidFill>
                        <a:latin typeface="Source Code Pro"/>
                        <a:ea typeface="Source Code Pro"/>
                        <a:cs typeface="Source Code Pro"/>
                        <a:sym typeface="Source Code Pro"/>
                      </a:endParaRPr>
                    </a:p>
                  </a:txBody>
                  <a:tcPr marT="91425" marB="91425" marR="91425" marL="91425" anchor="ctr"/>
                </a:tc>
                <a:tc>
                  <a:txBody>
                    <a:bodyPr/>
                    <a:lstStyle/>
                    <a:p>
                      <a:pPr indent="0" lvl="0" marL="0" rtl="0" algn="ctr">
                        <a:spcBef>
                          <a:spcPts val="0"/>
                        </a:spcBef>
                        <a:spcAft>
                          <a:spcPts val="0"/>
                        </a:spcAft>
                        <a:buNone/>
                      </a:pPr>
                      <a:r>
                        <a:rPr lang="en-GB" sz="1700">
                          <a:latin typeface="Source Code Pro"/>
                          <a:ea typeface="Source Code Pro"/>
                          <a:cs typeface="Source Code Pro"/>
                          <a:sym typeface="Source Code Pro"/>
                        </a:rPr>
                        <a:t>£13,022</a:t>
                      </a:r>
                      <a:endParaRPr sz="1700">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6AA84F"/>
                          </a:solidFill>
                          <a:latin typeface="Source Code Pro"/>
                          <a:ea typeface="Source Code Pro"/>
                          <a:cs typeface="Source Code Pro"/>
                          <a:sym typeface="Source Code Pro"/>
                        </a:rPr>
                        <a:t>household income ≤£25,000</a:t>
                      </a:r>
                      <a:endParaRPr sz="1700">
                        <a:latin typeface="Source Code Pro"/>
                        <a:ea typeface="Source Code Pro"/>
                        <a:cs typeface="Source Code Pro"/>
                        <a:sym typeface="Source Code Pro"/>
                      </a:endParaRPr>
                    </a:p>
                  </a:txBody>
                  <a:tcPr marT="91425" marB="91425" marR="91425" marL="91425"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Part 2 - Paying it Back</a:t>
            </a:r>
            <a:endParaRPr/>
          </a:p>
        </p:txBody>
      </p:sp>
      <p:sp>
        <p:nvSpPr>
          <p:cNvPr id="115" name="Google Shape;115;p20"/>
          <p:cNvSpPr txBox="1"/>
          <p:nvPr/>
        </p:nvSpPr>
        <p:spPr>
          <a:xfrm>
            <a:off x="0" y="1468825"/>
            <a:ext cx="8832300" cy="3674700"/>
          </a:xfrm>
          <a:prstGeom prst="rect">
            <a:avLst/>
          </a:prstGeom>
          <a:noFill/>
          <a:ln>
            <a:noFill/>
          </a:ln>
        </p:spPr>
        <p:txBody>
          <a:bodyPr anchorCtr="0" anchor="t" bIns="91425" lIns="91425" spcFirstLastPara="1" rIns="91425" wrap="square" tIns="91425">
            <a:normAutofit/>
          </a:bodyPr>
          <a:lstStyle/>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You'll start repayments if/when you earn more than £25,000 per year</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Then you'll repay 9% of your gross income </a:t>
            </a:r>
            <a:r>
              <a:rPr b="1" lang="en-GB" sz="1800">
                <a:solidFill>
                  <a:srgbClr val="424242"/>
                </a:solidFill>
                <a:latin typeface="Source Code Pro"/>
                <a:ea typeface="Source Code Pro"/>
                <a:cs typeface="Source Code Pro"/>
                <a:sym typeface="Source Code Pro"/>
              </a:rPr>
              <a:t>above </a:t>
            </a:r>
            <a:r>
              <a:rPr lang="en-GB" sz="1800">
                <a:solidFill>
                  <a:srgbClr val="424242"/>
                </a:solidFill>
                <a:latin typeface="Source Code Pro"/>
                <a:ea typeface="Source Code Pro"/>
                <a:cs typeface="Source Code Pro"/>
                <a:sym typeface="Source Code Pro"/>
              </a:rPr>
              <a:t>£25,000</a:t>
            </a:r>
            <a:endParaRPr sz="1800">
              <a:solidFill>
                <a:srgbClr val="424242"/>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424242"/>
              </a:buClr>
              <a:buSzPts val="1800"/>
              <a:buFont typeface="Source Code Pro"/>
              <a:buChar char="●"/>
            </a:pPr>
            <a:r>
              <a:rPr lang="en-GB" sz="1800">
                <a:solidFill>
                  <a:srgbClr val="424242"/>
                </a:solidFill>
                <a:latin typeface="Source Code Pro"/>
                <a:ea typeface="Source Code Pro"/>
                <a:cs typeface="Source Code Pro"/>
                <a:sym typeface="Source Code Pro"/>
              </a:rPr>
              <a:t>You'll </a:t>
            </a:r>
            <a:r>
              <a:rPr lang="en-GB" sz="1800">
                <a:solidFill>
                  <a:srgbClr val="424242"/>
                </a:solidFill>
                <a:latin typeface="Source Code Pro"/>
                <a:ea typeface="Source Code Pro"/>
                <a:cs typeface="Source Code Pro"/>
                <a:sym typeface="Source Code Pro"/>
              </a:rPr>
              <a:t>continue</a:t>
            </a:r>
            <a:r>
              <a:rPr lang="en-GB" sz="1800">
                <a:solidFill>
                  <a:srgbClr val="424242"/>
                </a:solidFill>
                <a:latin typeface="Source Code Pro"/>
                <a:ea typeface="Source Code Pro"/>
                <a:cs typeface="Source Code Pro"/>
                <a:sym typeface="Source Code Pro"/>
              </a:rPr>
              <a:t> repaying until the sooner of…</a:t>
            </a:r>
            <a:endParaRPr sz="1800">
              <a:solidFill>
                <a:srgbClr val="424242"/>
              </a:solidFill>
              <a:latin typeface="Source Code Pro"/>
              <a:ea typeface="Source Code Pro"/>
              <a:cs typeface="Source Code Pro"/>
              <a:sym typeface="Source Code Pro"/>
            </a:endParaRPr>
          </a:p>
          <a:p>
            <a:pPr indent="-342900" lvl="1" marL="914400" rtl="0" algn="l">
              <a:lnSpc>
                <a:spcPct val="150000"/>
              </a:lnSpc>
              <a:spcBef>
                <a:spcPts val="0"/>
              </a:spcBef>
              <a:spcAft>
                <a:spcPts val="0"/>
              </a:spcAft>
              <a:buClr>
                <a:srgbClr val="FF9900"/>
              </a:buClr>
              <a:buSzPts val="1800"/>
              <a:buFont typeface="Source Code Pro"/>
              <a:buChar char="○"/>
            </a:pPr>
            <a:r>
              <a:rPr lang="en-GB" sz="1800">
                <a:solidFill>
                  <a:srgbClr val="FF9900"/>
                </a:solidFill>
                <a:latin typeface="Source Code Pro"/>
                <a:ea typeface="Source Code Pro"/>
                <a:cs typeface="Source Code Pro"/>
                <a:sym typeface="Source Code Pro"/>
              </a:rPr>
              <a:t>All repaid</a:t>
            </a:r>
            <a:endParaRPr sz="1800">
              <a:solidFill>
                <a:srgbClr val="FF9900"/>
              </a:solidFill>
              <a:latin typeface="Source Code Pro"/>
              <a:ea typeface="Source Code Pro"/>
              <a:cs typeface="Source Code Pro"/>
              <a:sym typeface="Source Code Pro"/>
            </a:endParaRPr>
          </a:p>
          <a:p>
            <a:pPr indent="-342900" lvl="1" marL="914400" rtl="0" algn="l">
              <a:lnSpc>
                <a:spcPct val="150000"/>
              </a:lnSpc>
              <a:spcBef>
                <a:spcPts val="0"/>
              </a:spcBef>
              <a:spcAft>
                <a:spcPts val="0"/>
              </a:spcAft>
              <a:buClr>
                <a:srgbClr val="FF9900"/>
              </a:buClr>
              <a:buSzPts val="1800"/>
              <a:buFont typeface="Source Code Pro"/>
              <a:buChar char="○"/>
            </a:pPr>
            <a:r>
              <a:rPr lang="en-GB" sz="1800">
                <a:solidFill>
                  <a:srgbClr val="FF9900"/>
                </a:solidFill>
                <a:latin typeface="Source Code Pro"/>
                <a:ea typeface="Source Code Pro"/>
                <a:cs typeface="Source Code Pro"/>
                <a:sym typeface="Source Code Pro"/>
              </a:rPr>
              <a:t>40 years after you finished university</a:t>
            </a:r>
            <a:endParaRPr sz="1800">
              <a:solidFill>
                <a:srgbClr val="FF9900"/>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6AA84F"/>
              </a:buClr>
              <a:buSzPts val="1800"/>
              <a:buFont typeface="Source Code Pro"/>
              <a:buChar char="●"/>
            </a:pPr>
            <a:r>
              <a:rPr lang="en-GB" sz="1800">
                <a:solidFill>
                  <a:srgbClr val="6AA84F"/>
                </a:solidFill>
                <a:latin typeface="Source Code Pro"/>
                <a:ea typeface="Source Code Pro"/>
                <a:cs typeface="Source Code Pro"/>
                <a:sym typeface="Source Code Pro"/>
              </a:rPr>
              <a:t>If you don't earn over £25,000 pa, you don't repay anything</a:t>
            </a:r>
            <a:endParaRPr sz="1800">
              <a:solidFill>
                <a:srgbClr val="6AA84F"/>
              </a:solidFill>
              <a:latin typeface="Source Code Pro"/>
              <a:ea typeface="Source Code Pro"/>
              <a:cs typeface="Source Code Pro"/>
              <a:sym typeface="Source Code Pro"/>
            </a:endParaRPr>
          </a:p>
          <a:p>
            <a:pPr indent="-342900" lvl="0" marL="457200" rtl="0" algn="l">
              <a:lnSpc>
                <a:spcPct val="150000"/>
              </a:lnSpc>
              <a:spcBef>
                <a:spcPts val="0"/>
              </a:spcBef>
              <a:spcAft>
                <a:spcPts val="0"/>
              </a:spcAft>
              <a:buClr>
                <a:srgbClr val="6AA84F"/>
              </a:buClr>
              <a:buSzPts val="1800"/>
              <a:buFont typeface="Source Code Pro"/>
              <a:buChar char="●"/>
            </a:pPr>
            <a:r>
              <a:rPr lang="en-GB" sz="1800">
                <a:solidFill>
                  <a:srgbClr val="6AA84F"/>
                </a:solidFill>
                <a:latin typeface="Source Code Pro"/>
                <a:ea typeface="Source Code Pro"/>
                <a:cs typeface="Source Code Pro"/>
                <a:sym typeface="Source Code Pro"/>
              </a:rPr>
              <a:t>If you haven't repaid it after 40 years, it gets wiped</a:t>
            </a:r>
            <a:endParaRPr sz="1800">
              <a:solidFill>
                <a:srgbClr val="6AA84F"/>
              </a:solidFill>
              <a:latin typeface="Source Code Pro"/>
              <a:ea typeface="Source Code Pro"/>
              <a:cs typeface="Source Code Pro"/>
              <a:sym typeface="Source Code Pro"/>
            </a:endParaRPr>
          </a:p>
        </p:txBody>
      </p:sp>
      <p:sp>
        <p:nvSpPr>
          <p:cNvPr id="116" name="Google Shape;116;p20"/>
          <p:cNvSpPr txBox="1"/>
          <p:nvPr/>
        </p:nvSpPr>
        <p:spPr>
          <a:xfrm>
            <a:off x="3826025" y="1918738"/>
            <a:ext cx="34554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rgbClr val="0000FF"/>
                </a:solidFill>
                <a:latin typeface="Source Code Pro"/>
                <a:ea typeface="Source Code Pro"/>
                <a:cs typeface="Source Code Pro"/>
                <a:sym typeface="Source Code Pro"/>
              </a:rPr>
              <a:t>This amount isn't related to</a:t>
            </a:r>
            <a:endParaRPr>
              <a:solidFill>
                <a:srgbClr val="0000FF"/>
              </a:solidFill>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0000FF"/>
                </a:solidFill>
                <a:latin typeface="Source Code Pro"/>
                <a:ea typeface="Source Code Pro"/>
                <a:cs typeface="Source Code Pro"/>
                <a:sym typeface="Source Code Pro"/>
              </a:rPr>
              <a:t>how much you borrowed</a:t>
            </a:r>
            <a:endParaRPr>
              <a:solidFill>
                <a:srgbClr val="0000FF"/>
              </a:solidFill>
              <a:latin typeface="Source Code Pro"/>
              <a:ea typeface="Source Code Pro"/>
              <a:cs typeface="Source Code Pro"/>
              <a:sym typeface="Source Code Pro"/>
            </a:endParaRPr>
          </a:p>
        </p:txBody>
      </p:sp>
      <p:sp>
        <p:nvSpPr>
          <p:cNvPr id="117" name="Google Shape;117;p20"/>
          <p:cNvSpPr txBox="1"/>
          <p:nvPr/>
        </p:nvSpPr>
        <p:spPr>
          <a:xfrm>
            <a:off x="3022125" y="3028750"/>
            <a:ext cx="3157800" cy="615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rgbClr val="0000FF"/>
                </a:solidFill>
                <a:latin typeface="Source Code Pro"/>
                <a:ea typeface="Source Code Pro"/>
                <a:cs typeface="Source Code Pro"/>
                <a:sym typeface="Source Code Pro"/>
              </a:rPr>
              <a:t>This might be related to</a:t>
            </a:r>
            <a:endParaRPr>
              <a:solidFill>
                <a:srgbClr val="0000FF"/>
              </a:solidFill>
              <a:latin typeface="Source Code Pro"/>
              <a:ea typeface="Source Code Pro"/>
              <a:cs typeface="Source Code Pro"/>
              <a:sym typeface="Source Code Pro"/>
            </a:endParaRPr>
          </a:p>
          <a:p>
            <a:pPr indent="0" lvl="0" marL="0" rtl="0" algn="ctr">
              <a:spcBef>
                <a:spcPts val="0"/>
              </a:spcBef>
              <a:spcAft>
                <a:spcPts val="0"/>
              </a:spcAft>
              <a:buNone/>
            </a:pPr>
            <a:r>
              <a:rPr lang="en-GB">
                <a:solidFill>
                  <a:srgbClr val="0000FF"/>
                </a:solidFill>
                <a:latin typeface="Source Code Pro"/>
                <a:ea typeface="Source Code Pro"/>
                <a:cs typeface="Source Code Pro"/>
                <a:sym typeface="Source Code Pro"/>
              </a:rPr>
              <a:t>how much you borrowed…</a:t>
            </a:r>
            <a:endParaRPr>
              <a:solidFill>
                <a:srgbClr val="0000FF"/>
              </a:solidFill>
              <a:latin typeface="Source Code Pro"/>
              <a:ea typeface="Source Code Pro"/>
              <a:cs typeface="Source Code Pro"/>
              <a:sym typeface="Source Code Pro"/>
            </a:endParaRPr>
          </a:p>
        </p:txBody>
      </p:sp>
      <p:sp>
        <p:nvSpPr>
          <p:cNvPr id="118" name="Google Shape;118;p20"/>
          <p:cNvSpPr txBox="1"/>
          <p:nvPr/>
        </p:nvSpPr>
        <p:spPr>
          <a:xfrm>
            <a:off x="5936400" y="3347075"/>
            <a:ext cx="32076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a:solidFill>
                  <a:srgbClr val="0000FF"/>
                </a:solidFill>
                <a:latin typeface="Source Code Pro"/>
                <a:ea typeface="Source Code Pro"/>
                <a:cs typeface="Source Code Pro"/>
                <a:sym typeface="Source Code Pro"/>
              </a:rPr>
              <a:t>…but this might come sooner</a:t>
            </a:r>
            <a:endParaRPr>
              <a:solidFill>
                <a:srgbClr val="0000FF"/>
              </a:solidFill>
              <a:latin typeface="Source Code Pro"/>
              <a:ea typeface="Source Code Pro"/>
              <a:cs typeface="Source Code Pro"/>
              <a:sym typeface="Source Code Pro"/>
            </a:endParaRPr>
          </a:p>
        </p:txBody>
      </p:sp>
      <p:cxnSp>
        <p:nvCxnSpPr>
          <p:cNvPr id="119" name="Google Shape;119;p20"/>
          <p:cNvCxnSpPr/>
          <p:nvPr/>
        </p:nvCxnSpPr>
        <p:spPr>
          <a:xfrm flipH="1">
            <a:off x="6241475" y="3648300"/>
            <a:ext cx="856500" cy="139800"/>
          </a:xfrm>
          <a:prstGeom prst="straightConnector1">
            <a:avLst/>
          </a:prstGeom>
          <a:noFill/>
          <a:ln cap="flat" cmpd="sng" w="19050">
            <a:solidFill>
              <a:srgbClr val="0000FF"/>
            </a:solidFill>
            <a:prstDash val="solid"/>
            <a:round/>
            <a:headEnd len="med" w="med" type="none"/>
            <a:tailEnd len="med" w="med" type="triangle"/>
          </a:ln>
        </p:spPr>
      </p:cxnSp>
      <p:cxnSp>
        <p:nvCxnSpPr>
          <p:cNvPr id="120" name="Google Shape;120;p20"/>
          <p:cNvCxnSpPr/>
          <p:nvPr/>
        </p:nvCxnSpPr>
        <p:spPr>
          <a:xfrm flipH="1">
            <a:off x="2419025" y="3236275"/>
            <a:ext cx="856500" cy="139800"/>
          </a:xfrm>
          <a:prstGeom prst="straightConnector1">
            <a:avLst/>
          </a:prstGeom>
          <a:noFill/>
          <a:ln cap="flat" cmpd="sng" w="19050">
            <a:solidFill>
              <a:srgbClr val="0000FF"/>
            </a:solidFill>
            <a:prstDash val="solid"/>
            <a:round/>
            <a:headEnd len="med" w="med" type="none"/>
            <a:tailEnd len="med" w="med" type="triangle"/>
          </a:ln>
        </p:spPr>
      </p:cxnSp>
      <p:cxnSp>
        <p:nvCxnSpPr>
          <p:cNvPr id="121" name="Google Shape;121;p20"/>
          <p:cNvCxnSpPr/>
          <p:nvPr/>
        </p:nvCxnSpPr>
        <p:spPr>
          <a:xfrm flipH="1">
            <a:off x="3275525" y="2265050"/>
            <a:ext cx="856500" cy="139800"/>
          </a:xfrm>
          <a:prstGeom prst="straightConnector1">
            <a:avLst/>
          </a:prstGeom>
          <a:noFill/>
          <a:ln cap="flat" cmpd="sng" w="19050">
            <a:solidFill>
              <a:srgbClr val="0000FF"/>
            </a:solidFill>
            <a:prstDash val="solid"/>
            <a:round/>
            <a:headEnd len="med" w="med" type="none"/>
            <a:tailEnd len="med" w="med" type="triangle"/>
          </a:ln>
        </p:spPr>
      </p:cxnSp>
      <p:sp>
        <p:nvSpPr>
          <p:cNvPr id="122" name="Google Shape;122;p20"/>
          <p:cNvSpPr txBox="1"/>
          <p:nvPr/>
        </p:nvSpPr>
        <p:spPr>
          <a:xfrm rot="1364900">
            <a:off x="7696773" y="1342585"/>
            <a:ext cx="1543896" cy="353908"/>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100">
                <a:solidFill>
                  <a:srgbClr val="FF0000"/>
                </a:solidFill>
                <a:latin typeface="Source Code Pro"/>
                <a:ea typeface="Source Code Pro"/>
                <a:cs typeface="Source Code Pro"/>
                <a:sym typeface="Source Code Pro"/>
              </a:rPr>
              <a:t>*currently</a:t>
            </a:r>
            <a:endParaRPr sz="1100">
              <a:solidFill>
                <a:srgbClr val="FF0000"/>
              </a:solidFill>
              <a:latin typeface="Source Code Pro"/>
              <a:ea typeface="Source Code Pro"/>
              <a:cs typeface="Source Code Pro"/>
              <a:sym typeface="Source Code Pr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1"/>
          <p:cNvSpPr txBox="1"/>
          <p:nvPr>
            <p:ph type="title"/>
          </p:nvPr>
        </p:nvSpPr>
        <p:spPr>
          <a:xfrm>
            <a:off x="0" y="372500"/>
            <a:ext cx="8832300" cy="733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How much you'll pay back each year</a:t>
            </a:r>
            <a:endParaRPr/>
          </a:p>
        </p:txBody>
      </p:sp>
      <p:graphicFrame>
        <p:nvGraphicFramePr>
          <p:cNvPr id="128" name="Google Shape;128;p21"/>
          <p:cNvGraphicFramePr/>
          <p:nvPr/>
        </p:nvGraphicFramePr>
        <p:xfrm>
          <a:off x="3251550" y="1106005"/>
          <a:ext cx="3000000" cy="3000000"/>
        </p:xfrm>
        <a:graphic>
          <a:graphicData uri="http://schemas.openxmlformats.org/drawingml/2006/table">
            <a:tbl>
              <a:tblPr>
                <a:noFill/>
                <a:tableStyleId>{0758CC5B-7FDF-48FD-BEEF-FB0517273C9C}</a:tableStyleId>
              </a:tblPr>
              <a:tblGrid>
                <a:gridCol w="1170675"/>
                <a:gridCol w="2144175"/>
                <a:gridCol w="2144175"/>
              </a:tblGrid>
              <a:tr h="4255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Salary</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Annual Repayments</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 of Salary</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£20,000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£30,000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£450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1.5%</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£40,000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£1,350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3.375%</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£50,000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£2,250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4.5%</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£60,000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£3,150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5.25%</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£70,000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£4,050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~5.79%</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£80,000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£4,950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~6.2%</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£90,000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£5,850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FFFFFF"/>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~6.5%</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FFFFFF"/>
                    </a:solidFill>
                  </a:tcPr>
                </a:tc>
              </a:tr>
              <a:tr h="390775">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£100,000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£6,750</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lnR cap="flat" cmpd="sng" w="10150">
                      <a:solidFill>
                        <a:srgbClr val="DDDDDD"/>
                      </a:solidFill>
                      <a:prstDash val="solid"/>
                      <a:round/>
                      <a:headEnd len="sm" w="sm" type="none"/>
                      <a:tailEnd len="sm" w="sm" type="none"/>
                    </a:lnR>
                    <a:solidFill>
                      <a:srgbClr val="EBF0FD"/>
                    </a:solidFill>
                  </a:tcPr>
                </a:tc>
                <a:tc>
                  <a:txBody>
                    <a:bodyPr/>
                    <a:lstStyle/>
                    <a:p>
                      <a:pPr indent="0" lvl="0" marL="0" rtl="0" algn="ctr">
                        <a:lnSpc>
                          <a:spcPct val="115000"/>
                        </a:lnSpc>
                        <a:spcBef>
                          <a:spcPts val="0"/>
                        </a:spcBef>
                        <a:spcAft>
                          <a:spcPts val="0"/>
                        </a:spcAft>
                        <a:buNone/>
                      </a:pPr>
                      <a:r>
                        <a:rPr lang="en-GB" sz="1550">
                          <a:solidFill>
                            <a:srgbClr val="4A4A4A"/>
                          </a:solidFill>
                          <a:highlight>
                            <a:srgbClr val="FFFFFF"/>
                          </a:highlight>
                          <a:latin typeface="Source Code Pro"/>
                          <a:ea typeface="Source Code Pro"/>
                          <a:cs typeface="Source Code Pro"/>
                          <a:sym typeface="Source Code Pro"/>
                        </a:rPr>
                        <a:t>6.75%</a:t>
                      </a:r>
                      <a:endParaRPr sz="1550">
                        <a:solidFill>
                          <a:srgbClr val="4A4A4A"/>
                        </a:solidFill>
                        <a:highlight>
                          <a:srgbClr val="FFFFFF"/>
                        </a:highlight>
                        <a:latin typeface="Source Code Pro"/>
                        <a:ea typeface="Source Code Pro"/>
                        <a:cs typeface="Source Code Pro"/>
                        <a:sym typeface="Source Code Pro"/>
                      </a:endParaRPr>
                    </a:p>
                  </a:txBody>
                  <a:tcPr marT="72000" marB="72000" marR="36000" marL="36000" anchor="ctr">
                    <a:lnL cap="flat" cmpd="sng" w="10150">
                      <a:solidFill>
                        <a:srgbClr val="DDDDDD"/>
                      </a:solidFill>
                      <a:prstDash val="solid"/>
                      <a:round/>
                      <a:headEnd len="sm" w="sm" type="none"/>
                      <a:tailEnd len="sm" w="sm" type="none"/>
                    </a:lnL>
                    <a:solidFill>
                      <a:srgbClr val="EBF0FD"/>
                    </a:solidFill>
                  </a:tcPr>
                </a:tc>
              </a:tr>
            </a:tbl>
          </a:graphicData>
        </a:graphic>
      </p:graphicFrame>
      <p:sp>
        <p:nvSpPr>
          <p:cNvPr id="129" name="Google Shape;129;p21"/>
          <p:cNvSpPr txBox="1"/>
          <p:nvPr/>
        </p:nvSpPr>
        <p:spPr>
          <a:xfrm rot="-5400000">
            <a:off x="6455550" y="2424150"/>
            <a:ext cx="5130900" cy="3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800" u="sng">
                <a:solidFill>
                  <a:schemeClr val="hlink"/>
                </a:solidFill>
                <a:latin typeface="Source Code Pro"/>
                <a:ea typeface="Source Code Pro"/>
                <a:cs typeface="Source Code Pro"/>
                <a:sym typeface="Source Code Pro"/>
                <a:hlinkClick r:id="rId3"/>
              </a:rPr>
              <a:t>https://www.moneysavingexpert.com/students/student-loans-2023/#livingloan</a:t>
            </a:r>
            <a:r>
              <a:rPr lang="en-GB" sz="800">
                <a:latin typeface="Source Code Pro"/>
                <a:ea typeface="Source Code Pro"/>
                <a:cs typeface="Source Code Pro"/>
                <a:sym typeface="Source Code Pro"/>
              </a:rPr>
              <a:t> </a:t>
            </a:r>
            <a:endParaRPr sz="800">
              <a:latin typeface="Source Code Pro"/>
              <a:ea typeface="Source Code Pro"/>
              <a:cs typeface="Source Code Pro"/>
              <a:sym typeface="Source Code Pro"/>
            </a:endParaRPr>
          </a:p>
        </p:txBody>
      </p:sp>
      <p:sp>
        <p:nvSpPr>
          <p:cNvPr id="130" name="Google Shape;130;p21"/>
          <p:cNvSpPr txBox="1"/>
          <p:nvPr/>
        </p:nvSpPr>
        <p:spPr>
          <a:xfrm>
            <a:off x="555000" y="3094675"/>
            <a:ext cx="2503200" cy="1477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GB" sz="1200">
                <a:solidFill>
                  <a:srgbClr val="0000FF"/>
                </a:solidFill>
                <a:latin typeface="Source Code Pro"/>
                <a:ea typeface="Source Code Pro"/>
                <a:cs typeface="Source Code Pro"/>
                <a:sym typeface="Source Code Pro"/>
              </a:rPr>
              <a:t>From here onwards, you'll have more significant financial issues than the student loan…</a:t>
            </a:r>
            <a:endParaRPr sz="1200">
              <a:solidFill>
                <a:srgbClr val="0000FF"/>
              </a:solidFill>
              <a:latin typeface="Source Code Pro"/>
              <a:ea typeface="Source Code Pro"/>
              <a:cs typeface="Source Code Pro"/>
              <a:sym typeface="Source Code Pro"/>
            </a:endParaRPr>
          </a:p>
          <a:p>
            <a:pPr indent="0" lvl="0" marL="0" rtl="0" algn="ctr">
              <a:spcBef>
                <a:spcPts val="0"/>
              </a:spcBef>
              <a:spcAft>
                <a:spcPts val="0"/>
              </a:spcAft>
              <a:buNone/>
            </a:pPr>
            <a:r>
              <a:t/>
            </a:r>
            <a:endParaRPr sz="1200">
              <a:solidFill>
                <a:srgbClr val="0000FF"/>
              </a:solidFill>
              <a:latin typeface="Source Code Pro"/>
              <a:ea typeface="Source Code Pro"/>
              <a:cs typeface="Source Code Pro"/>
              <a:sym typeface="Source Code Pro"/>
            </a:endParaRPr>
          </a:p>
          <a:p>
            <a:pPr indent="0" lvl="0" marL="0" rtl="0" algn="ctr">
              <a:spcBef>
                <a:spcPts val="0"/>
              </a:spcBef>
              <a:spcAft>
                <a:spcPts val="0"/>
              </a:spcAft>
              <a:buNone/>
            </a:pPr>
            <a:r>
              <a:rPr lang="en-GB" sz="1200">
                <a:solidFill>
                  <a:srgbClr val="0000FF"/>
                </a:solidFill>
                <a:latin typeface="Source Code Pro"/>
                <a:ea typeface="Source Code Pro"/>
                <a:cs typeface="Source Code Pro"/>
                <a:sym typeface="Source Code Pro"/>
              </a:rPr>
              <a:t>40% income tax rate</a:t>
            </a:r>
            <a:endParaRPr sz="1200">
              <a:solidFill>
                <a:srgbClr val="0000FF"/>
              </a:solidFill>
              <a:latin typeface="Source Code Pro"/>
              <a:ea typeface="Source Code Pro"/>
              <a:cs typeface="Source Code Pro"/>
              <a:sym typeface="Source Code Pro"/>
            </a:endParaRPr>
          </a:p>
          <a:p>
            <a:pPr indent="0" lvl="0" marL="0" rtl="0" algn="ctr">
              <a:spcBef>
                <a:spcPts val="0"/>
              </a:spcBef>
              <a:spcAft>
                <a:spcPts val="0"/>
              </a:spcAft>
              <a:buNone/>
            </a:pPr>
            <a:r>
              <a:rPr lang="en-GB" sz="1200">
                <a:solidFill>
                  <a:srgbClr val="0000FF"/>
                </a:solidFill>
                <a:latin typeface="Source Code Pro"/>
                <a:ea typeface="Source Code Pro"/>
                <a:cs typeface="Source Code Pro"/>
                <a:sym typeface="Source Code Pro"/>
              </a:rPr>
              <a:t>£50k child benefit limit</a:t>
            </a:r>
            <a:endParaRPr sz="1200">
              <a:solidFill>
                <a:srgbClr val="0000FF"/>
              </a:solidFill>
              <a:latin typeface="Source Code Pro"/>
              <a:ea typeface="Source Code Pro"/>
              <a:cs typeface="Source Code Pro"/>
              <a:sym typeface="Source Code Pro"/>
            </a:endParaRPr>
          </a:p>
        </p:txBody>
      </p:sp>
      <p:cxnSp>
        <p:nvCxnSpPr>
          <p:cNvPr id="131" name="Google Shape;131;p21"/>
          <p:cNvCxnSpPr/>
          <p:nvPr/>
        </p:nvCxnSpPr>
        <p:spPr>
          <a:xfrm>
            <a:off x="3115925" y="2905750"/>
            <a:ext cx="0" cy="1955100"/>
          </a:xfrm>
          <a:prstGeom prst="straightConnector1">
            <a:avLst/>
          </a:prstGeom>
          <a:noFill/>
          <a:ln cap="flat" cmpd="sng" w="19050">
            <a:solidFill>
              <a:srgbClr val="0000FF"/>
            </a:solidFill>
            <a:prstDash val="solid"/>
            <a:round/>
            <a:headEnd len="med" w="med" type="none"/>
            <a:tailEnd len="med" w="med" type="triangle"/>
          </a:ln>
        </p:spPr>
      </p:cxnSp>
      <p:sp>
        <p:nvSpPr>
          <p:cNvPr id="132" name="Google Shape;132;p21"/>
          <p:cNvSpPr txBox="1"/>
          <p:nvPr/>
        </p:nvSpPr>
        <p:spPr>
          <a:xfrm>
            <a:off x="309725" y="2164475"/>
            <a:ext cx="2503200" cy="3693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GB" sz="1200">
                <a:solidFill>
                  <a:srgbClr val="FF00FF"/>
                </a:solidFill>
                <a:latin typeface="Source Code Pro"/>
                <a:ea typeface="Source Code Pro"/>
                <a:cs typeface="Source Code Pro"/>
                <a:sym typeface="Source Code Pro"/>
              </a:rPr>
              <a:t>Most people will be here</a:t>
            </a:r>
            <a:endParaRPr sz="1200">
              <a:solidFill>
                <a:srgbClr val="FF00FF"/>
              </a:solidFill>
              <a:latin typeface="Source Code Pro"/>
              <a:ea typeface="Source Code Pro"/>
              <a:cs typeface="Source Code Pro"/>
              <a:sym typeface="Source Code Pro"/>
            </a:endParaRPr>
          </a:p>
        </p:txBody>
      </p:sp>
      <p:sp>
        <p:nvSpPr>
          <p:cNvPr id="133" name="Google Shape;133;p21"/>
          <p:cNvSpPr/>
          <p:nvPr/>
        </p:nvSpPr>
        <p:spPr>
          <a:xfrm>
            <a:off x="2812925" y="1982375"/>
            <a:ext cx="353400" cy="733500"/>
          </a:xfrm>
          <a:prstGeom prst="leftBrace">
            <a:avLst>
              <a:gd fmla="val 24498" name="adj1"/>
              <a:gd fmla="val 52123" name="adj2"/>
            </a:avLst>
          </a:prstGeom>
          <a:noFill/>
          <a:ln cap="flat" cmpd="sng" w="19050">
            <a:solidFill>
              <a:srgbClr val="FF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3167DC18062C4DAB9FD83DC0AC99B0" ma:contentTypeVersion="16" ma:contentTypeDescription="Create a new document." ma:contentTypeScope="" ma:versionID="525a60a42e64858366d272b3c85f358f">
  <xsd:schema xmlns:xsd="http://www.w3.org/2001/XMLSchema" xmlns:xs="http://www.w3.org/2001/XMLSchema" xmlns:p="http://schemas.microsoft.com/office/2006/metadata/properties" xmlns:ns2="30799808-48f9-47ab-aba2-0672c7355829" xmlns:ns3="99f5cff3-62b2-4be6-b70c-c372d34dc44d" targetNamespace="http://schemas.microsoft.com/office/2006/metadata/properties" ma:root="true" ma:fieldsID="78158e822b325f46f2c0313ac8701326" ns2:_="" ns3:_="">
    <xsd:import namespace="30799808-48f9-47ab-aba2-0672c7355829"/>
    <xsd:import namespace="99f5cff3-62b2-4be6-b70c-c372d34dc44d"/>
    <xsd:element name="properties">
      <xsd:complexType>
        <xsd:sequence>
          <xsd:element name="documentManagement">
            <xsd:complexType>
              <xsd:all>
                <xsd:element ref="ns2:naf3626daf2c4bb89309295479733bb5" minOccurs="0"/>
                <xsd:element ref="ns3:MediaServiceMetadata" minOccurs="0"/>
                <xsd:element ref="ns3:MediaServiceFastMetadata" minOccurs="0"/>
                <xsd:element ref="ns3:MediaServiceObjectDetectorVersions"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799808-48f9-47ab-aba2-0672c7355829" elementFormDefault="qualified">
    <xsd:import namespace="http://schemas.microsoft.com/office/2006/documentManagement/types"/>
    <xsd:import namespace="http://schemas.microsoft.com/office/infopath/2007/PartnerControls"/>
    <xsd:element name="naf3626daf2c4bb89309295479733bb5" ma:index="9" nillable="true" ma:taxonomy="true" ma:internalName="naf3626daf2c4bb89309295479733bb5" ma:taxonomyFieldName="Staff_x0020_Category" ma:displayName="Staff Category" ma:fieldId="{7af3626d-af2c-4bb8-9309-295479733bb5}" ma:sspId="3109df80-cae8-4f1a-a745-566a87499af2" ma:termSetId="2911061d-6d64-4c1d-9363-b073225d5ba5" ma:anchorId="00000000-0000-0000-0000-000000000000" ma:open="false" ma:isKeyword="false">
      <xsd:complexType>
        <xsd:sequence>
          <xsd:element ref="pc:Terms" minOccurs="0" maxOccurs="1"/>
        </xsd:sequence>
      </xsd:complexType>
    </xsd:element>
    <xsd:element name="TaxCatchAll" ma:index="17" nillable="true" ma:displayName="Taxonomy Catch All Column" ma:hidden="true" ma:list="{f7cf9a15-f9d7-422c-a274-81208c7b0b93}" ma:internalName="TaxCatchAll" ma:showField="CatchAllData" ma:web="30799808-48f9-47ab-aba2-0672c7355829">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9f5cff3-62b2-4be6-b70c-c372d34dc44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3109df80-cae8-4f1a-a745-566a87499af2" ma:termSetId="09814cd3-568e-fe90-9814-8d621ff8fb84" ma:anchorId="fba54fb3-c3e1-fe81-a776-ca4b69148c4d" ma:open="true" ma:isKeyword="false">
      <xsd:complexType>
        <xsd:sequence>
          <xsd:element ref="pc:Terms" minOccurs="0" maxOccurs="1"/>
        </xsd:sequence>
      </xsd:complex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9f5cff3-62b2-4be6-b70c-c372d34dc44d">
      <Terms xmlns="http://schemas.microsoft.com/office/infopath/2007/PartnerControls"/>
    </lcf76f155ced4ddcb4097134ff3c332f>
    <TaxCatchAll xmlns="30799808-48f9-47ab-aba2-0672c7355829" xsi:nil="true"/>
    <naf3626daf2c4bb89309295479733bb5 xmlns="30799808-48f9-47ab-aba2-0672c7355829">
      <Terms xmlns="http://schemas.microsoft.com/office/infopath/2007/PartnerControls"/>
    </naf3626daf2c4bb89309295479733bb5>
  </documentManagement>
</p:properties>
</file>

<file path=customXml/itemProps1.xml><?xml version="1.0" encoding="utf-8"?>
<ds:datastoreItem xmlns:ds="http://schemas.openxmlformats.org/officeDocument/2006/customXml" ds:itemID="{5380D22F-7D92-436E-9566-F3D7E7B9AA59}"/>
</file>

<file path=customXml/itemProps2.xml><?xml version="1.0" encoding="utf-8"?>
<ds:datastoreItem xmlns:ds="http://schemas.openxmlformats.org/officeDocument/2006/customXml" ds:itemID="{DF93E434-51E4-429D-9318-5C31BCD2DFD3}"/>
</file>

<file path=customXml/itemProps3.xml><?xml version="1.0" encoding="utf-8"?>
<ds:datastoreItem xmlns:ds="http://schemas.openxmlformats.org/officeDocument/2006/customXml" ds:itemID="{6C6DE021-5ECE-461F-BFF8-D6744A08C8E4}"/>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0x010100433167DC18062C4DAB9FD83DC0AC99B0</vt:lpwstr>
  </property>
</Properties>
</file>